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9" r:id="rId14"/>
    <p:sldId id="267" r:id="rId15"/>
    <p:sldId id="268" r:id="rId16"/>
    <p:sldId id="281" r:id="rId17"/>
    <p:sldId id="271" r:id="rId18"/>
    <p:sldId id="288" r:id="rId19"/>
    <p:sldId id="272" r:id="rId20"/>
    <p:sldId id="273" r:id="rId21"/>
    <p:sldId id="274" r:id="rId22"/>
    <p:sldId id="275" r:id="rId23"/>
    <p:sldId id="276" r:id="rId24"/>
    <p:sldId id="282" r:id="rId25"/>
    <p:sldId id="277" r:id="rId26"/>
    <p:sldId id="278" r:id="rId27"/>
    <p:sldId id="280" r:id="rId28"/>
    <p:sldId id="283" r:id="rId29"/>
    <p:sldId id="284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21FF2C"/>
    <a:srgbClr val="C62A2A"/>
    <a:srgbClr val="F000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07" autoAdjust="0"/>
  </p:normalViewPr>
  <p:slideViewPr>
    <p:cSldViewPr>
      <p:cViewPr>
        <p:scale>
          <a:sx n="73" d="100"/>
          <a:sy n="73" d="100"/>
        </p:scale>
        <p:origin x="-1026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571F1-4586-4BE4-919F-E22EE25D3573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ABC0-D7E8-47CB-A0B1-EC2A9DEF443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3ABC0-D7E8-47CB-A0B1-EC2A9DEF4434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5A1105-DCF0-4115-9AA3-6BDD5B0851A1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521EF0-746E-4E09-A8CA-D83E14EA7A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2;&#1048;&#1044;&#1045;&#1054;\&#1048;&#1089;&#1090;&#1086;&#1088;&#1080;&#1103;\&#1030;&#1089;&#1090;&#1086;&#1088;&#1110;&#1103;%20&#1059;&#1082;&#1088;&#1072;&#1111;&#1085;&#1080;.%20&#1042;&#1086;&#1083;&#1086;&#1076;&#1080;&#1084;&#1080;&#1088;%20&#1042;&#1077;&#1083;&#1080;&#1082;&#1080;&#1081;\&#1030;&#1057;&#1058;&#1054;&#1056;&#1030;&#1071;%20&#1059;&#1050;&#1056;&#1040;&#1031;&#1053;&#1048;%20_%20&#1061;&#1088;&#1077;&#1097;&#1077;&#1085;&#1085;&#1103;%20&#1056;&#1091;&#1089;&#1110;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4544" y="3717032"/>
            <a:ext cx="83058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980-1015 роки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1340768"/>
            <a:ext cx="8305800" cy="19812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21FF2C"/>
                </a:solidFill>
                <a:latin typeface="Times New Roman" pitchFamily="18" charset="0"/>
                <a:cs typeface="Times New Roman" pitchFamily="18" charset="0"/>
              </a:rPr>
              <a:t>Київська Русь </a:t>
            </a:r>
            <a:br>
              <a:rPr lang="uk-UA" dirty="0" smtClean="0">
                <a:solidFill>
                  <a:srgbClr val="21FF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21FF2C"/>
                </a:solidFill>
                <a:latin typeface="Times New Roman" pitchFamily="18" charset="0"/>
                <a:cs typeface="Times New Roman" pitchFamily="18" charset="0"/>
              </a:rPr>
              <a:t>за князювання</a:t>
            </a:r>
            <a:br>
              <a:rPr lang="uk-UA" dirty="0" smtClean="0">
                <a:solidFill>
                  <a:srgbClr val="21FF2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21FF2C"/>
                </a:solidFill>
                <a:latin typeface="Times New Roman" pitchFamily="18" charset="0"/>
                <a:cs typeface="Times New Roman" pitchFamily="18" charset="0"/>
              </a:rPr>
              <a:t>Володимира Великого </a:t>
            </a:r>
            <a:endParaRPr lang="uk-UA" dirty="0">
              <a:solidFill>
                <a:srgbClr val="21FF2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32656"/>
            <a:ext cx="2298739" cy="28083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krmap.su/program2010/uh7/history7_files/image0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58924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/>
              <a:t>Хрещення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киян</a:t>
            </a:r>
            <a:r>
              <a:rPr lang="ru-RU" sz="2800" i="1" dirty="0" smtClean="0"/>
              <a:t> у </a:t>
            </a:r>
            <a:r>
              <a:rPr lang="ru-RU" sz="2800" i="1" dirty="0" err="1" smtClean="0"/>
              <a:t>річці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Почайній</a:t>
            </a:r>
            <a:endParaRPr lang="uk-UA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193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«І коли ото волокли </a:t>
            </a:r>
            <a:r>
              <a:rPr lang="ru-RU" dirty="0" err="1" smtClean="0"/>
              <a:t>його</a:t>
            </a:r>
            <a:r>
              <a:rPr lang="ru-RU" dirty="0" smtClean="0"/>
              <a:t> по </a:t>
            </a:r>
            <a:r>
              <a:rPr lang="ru-RU" dirty="0" err="1" smtClean="0"/>
              <a:t>ручаю</a:t>
            </a:r>
            <a:r>
              <a:rPr lang="ru-RU" dirty="0" smtClean="0"/>
              <a:t> до </a:t>
            </a:r>
            <a:r>
              <a:rPr lang="ru-RU" dirty="0" err="1" smtClean="0"/>
              <a:t>Дніпра</a:t>
            </a:r>
            <a:r>
              <a:rPr lang="ru-RU" dirty="0" smtClean="0"/>
              <a:t>, </a:t>
            </a:r>
            <a:r>
              <a:rPr lang="ru-RU" dirty="0" err="1" smtClean="0"/>
              <a:t>оплакували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невірні</a:t>
            </a:r>
            <a:r>
              <a:rPr lang="ru-RU" dirty="0" smtClean="0"/>
              <a:t> люди,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іще</a:t>
            </a:r>
            <a:r>
              <a:rPr lang="ru-RU" dirty="0" smtClean="0"/>
              <a:t> не </a:t>
            </a:r>
            <a:r>
              <a:rPr lang="ru-RU" dirty="0" err="1" smtClean="0"/>
              <a:t>прийняли</a:t>
            </a:r>
            <a:r>
              <a:rPr lang="ru-RU" dirty="0" smtClean="0"/>
              <a:t> вони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хрещення</a:t>
            </a:r>
            <a:r>
              <a:rPr lang="ru-RU" dirty="0" smtClean="0"/>
              <a:t>. І </a:t>
            </a:r>
            <a:r>
              <a:rPr lang="ru-RU" dirty="0" err="1" smtClean="0"/>
              <a:t>приволікши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, вкинули </a:t>
            </a:r>
            <a:r>
              <a:rPr lang="ru-RU" dirty="0" err="1" smtClean="0"/>
              <a:t>його</a:t>
            </a:r>
            <a:r>
              <a:rPr lang="ru-RU" dirty="0" smtClean="0"/>
              <a:t> у </a:t>
            </a:r>
            <a:r>
              <a:rPr lang="ru-RU" dirty="0" err="1" smtClean="0"/>
              <a:t>Дніпро</a:t>
            </a:r>
            <a:r>
              <a:rPr lang="ru-RU" dirty="0" smtClean="0"/>
              <a:t>...»</a:t>
            </a:r>
            <a:r>
              <a:rPr lang="ru-RU" i="1" dirty="0" smtClean="0"/>
              <a:t>(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Повісті</a:t>
            </a:r>
            <a:r>
              <a:rPr lang="ru-RU" i="1" dirty="0" smtClean="0"/>
              <a:t> </a:t>
            </a:r>
            <a:r>
              <a:rPr lang="ru-RU" i="1" dirty="0" err="1" smtClean="0"/>
              <a:t>минулих</a:t>
            </a:r>
            <a:r>
              <a:rPr lang="ru-RU" i="1" dirty="0" smtClean="0"/>
              <a:t> </a:t>
            </a:r>
            <a:r>
              <a:rPr lang="ru-RU" i="1" dirty="0" err="1" smtClean="0"/>
              <a:t>літ</a:t>
            </a:r>
            <a:r>
              <a:rPr lang="ru-RU" i="1" dirty="0" smtClean="0"/>
              <a:t>)</a:t>
            </a:r>
          </a:p>
          <a:p>
            <a:pPr algn="ctr"/>
            <a:r>
              <a:rPr lang="ru-RU" dirty="0" err="1" smtClean="0"/>
              <a:t>Потім</a:t>
            </a:r>
            <a:r>
              <a:rPr lang="ru-RU" dirty="0" smtClean="0"/>
              <a:t> же </a:t>
            </a:r>
            <a:r>
              <a:rPr lang="ru-RU" dirty="0" err="1" smtClean="0"/>
              <a:t>Володимир</a:t>
            </a:r>
            <a:r>
              <a:rPr lang="ru-RU" dirty="0" smtClean="0"/>
              <a:t> послав </a:t>
            </a:r>
            <a:r>
              <a:rPr lang="ru-RU" dirty="0" err="1" smtClean="0"/>
              <a:t>посланців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по </a:t>
            </a:r>
            <a:r>
              <a:rPr lang="ru-RU" dirty="0" err="1" smtClean="0"/>
              <a:t>всьому</a:t>
            </a:r>
            <a:r>
              <a:rPr lang="ru-RU" dirty="0" smtClean="0"/>
              <a:t> городу, </a:t>
            </a:r>
            <a:r>
              <a:rPr lang="ru-RU" dirty="0" err="1" smtClean="0"/>
              <a:t>говорячи</a:t>
            </a:r>
            <a:r>
              <a:rPr lang="ru-RU" dirty="0" smtClean="0"/>
              <a:t>: «</a:t>
            </a:r>
            <a:r>
              <a:rPr lang="ru-RU" dirty="0" err="1" smtClean="0"/>
              <a:t>Якщо</a:t>
            </a:r>
            <a:r>
              <a:rPr lang="ru-RU" dirty="0" smtClean="0"/>
              <a:t> не </a:t>
            </a:r>
            <a:r>
              <a:rPr lang="ru-RU" dirty="0" err="1" smtClean="0"/>
              <a:t>з’явиться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завтра на </a:t>
            </a:r>
            <a:r>
              <a:rPr lang="ru-RU" dirty="0" err="1" smtClean="0"/>
              <a:t>ріці</a:t>
            </a:r>
            <a:r>
              <a:rPr lang="ru-RU" dirty="0" smtClean="0"/>
              <a:t> — </a:t>
            </a:r>
            <a:r>
              <a:rPr lang="ru-RU" dirty="0" err="1" smtClean="0"/>
              <a:t>багатий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убогий,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старець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раб,— то </a:t>
            </a:r>
            <a:r>
              <a:rPr lang="ru-RU" dirty="0" err="1" smtClean="0"/>
              <a:t>мені</a:t>
            </a:r>
            <a:r>
              <a:rPr lang="ru-RU" dirty="0" smtClean="0"/>
              <a:t> той противником буде»... А назавтра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попами </a:t>
            </a:r>
            <a:r>
              <a:rPr lang="ru-RU" dirty="0" err="1" smtClean="0"/>
              <a:t>цесарициними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корсунськими</a:t>
            </a:r>
            <a:r>
              <a:rPr lang="ru-RU" dirty="0" smtClean="0"/>
              <a:t> на </a:t>
            </a:r>
            <a:r>
              <a:rPr lang="ru-RU" dirty="0" err="1" smtClean="0"/>
              <a:t>Дніпро</a:t>
            </a:r>
            <a:r>
              <a:rPr lang="ru-RU" dirty="0" smtClean="0"/>
              <a:t>. І </a:t>
            </a:r>
            <a:r>
              <a:rPr lang="ru-RU" dirty="0" err="1" smtClean="0"/>
              <a:t>зійшлося</a:t>
            </a:r>
            <a:r>
              <a:rPr lang="ru-RU" dirty="0" smtClean="0"/>
              <a:t> людей без </a:t>
            </a:r>
            <a:r>
              <a:rPr lang="ru-RU" dirty="0" err="1" smtClean="0"/>
              <a:t>ліку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влізли</a:t>
            </a:r>
            <a:r>
              <a:rPr lang="ru-RU" dirty="0" smtClean="0"/>
              <a:t> вони у воду, </a:t>
            </a:r>
            <a:r>
              <a:rPr lang="ru-RU" dirty="0" err="1" smtClean="0"/>
              <a:t>і</a:t>
            </a:r>
            <a:r>
              <a:rPr lang="ru-RU" dirty="0" smtClean="0"/>
              <a:t> стояли — </a:t>
            </a:r>
            <a:r>
              <a:rPr lang="ru-RU" dirty="0" err="1" smtClean="0"/>
              <a:t>ті</a:t>
            </a:r>
            <a:r>
              <a:rPr lang="ru-RU" dirty="0" smtClean="0"/>
              <a:t> до </a:t>
            </a:r>
            <a:r>
              <a:rPr lang="ru-RU" dirty="0" err="1" smtClean="0"/>
              <a:t>шиї</a:t>
            </a:r>
            <a:r>
              <a:rPr lang="ru-RU" dirty="0" smtClean="0"/>
              <a:t>, а </a:t>
            </a:r>
            <a:r>
              <a:rPr lang="ru-RU" dirty="0" err="1" smtClean="0"/>
              <a:t>другі</a:t>
            </a:r>
            <a:r>
              <a:rPr lang="ru-RU" dirty="0" smtClean="0"/>
              <a:t> — до грудей. </a:t>
            </a:r>
            <a:r>
              <a:rPr lang="ru-RU" dirty="0" err="1" smtClean="0"/>
              <a:t>Діти</a:t>
            </a:r>
            <a:r>
              <a:rPr lang="ru-RU" dirty="0" smtClean="0"/>
              <a:t> ж не </a:t>
            </a:r>
            <a:r>
              <a:rPr lang="ru-RU" dirty="0" err="1" smtClean="0"/>
              <a:t>відходили</a:t>
            </a:r>
            <a:r>
              <a:rPr lang="ru-RU" dirty="0" smtClean="0"/>
              <a:t> од берега, 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немовлят</a:t>
            </a:r>
            <a:r>
              <a:rPr lang="ru-RU" dirty="0" smtClean="0"/>
              <a:t> держали. </a:t>
            </a:r>
            <a:r>
              <a:rPr lang="ru-RU" dirty="0" err="1" smtClean="0"/>
              <a:t>Дорослі</a:t>
            </a:r>
            <a:r>
              <a:rPr lang="ru-RU" dirty="0" smtClean="0"/>
              <a:t> ж бродили у </a:t>
            </a:r>
            <a:r>
              <a:rPr lang="ru-RU" dirty="0" err="1" smtClean="0"/>
              <a:t>воді</a:t>
            </a:r>
            <a:r>
              <a:rPr lang="ru-RU" dirty="0" smtClean="0"/>
              <a:t>, а </a:t>
            </a:r>
            <a:r>
              <a:rPr lang="ru-RU" dirty="0" err="1" smtClean="0"/>
              <a:t>попи</a:t>
            </a:r>
            <a:r>
              <a:rPr lang="ru-RU" dirty="0" smtClean="0"/>
              <a:t> стоячи </a:t>
            </a:r>
            <a:r>
              <a:rPr lang="ru-RU" dirty="0" err="1" smtClean="0"/>
              <a:t>молитви</a:t>
            </a:r>
            <a:r>
              <a:rPr lang="ru-RU" dirty="0" smtClean="0"/>
              <a:t> творили.</a:t>
            </a:r>
          </a:p>
          <a:p>
            <a:endParaRPr lang="uk-UA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4464496" cy="396044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Пізніше</a:t>
            </a:r>
            <a:r>
              <a:rPr lang="ru-RU" dirty="0" smtClean="0"/>
              <a:t> почали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хрещення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земель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 У </a:t>
            </a:r>
            <a:r>
              <a:rPr lang="ru-RU" dirty="0" err="1" smtClean="0"/>
              <a:t>літописі</a:t>
            </a:r>
            <a:r>
              <a:rPr lang="ru-RU" dirty="0" smtClean="0"/>
              <a:t> Нестор </a:t>
            </a:r>
            <a:r>
              <a:rPr lang="ru-RU" dirty="0" err="1" smtClean="0"/>
              <a:t>розповідає</a:t>
            </a:r>
            <a:r>
              <a:rPr lang="ru-RU" dirty="0" smtClean="0"/>
              <a:t> про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запровадженням</a:t>
            </a:r>
            <a:r>
              <a:rPr lang="ru-RU" dirty="0" smtClean="0"/>
              <a:t> </a:t>
            </a:r>
            <a:r>
              <a:rPr lang="ru-RU" dirty="0" err="1" smtClean="0"/>
              <a:t>християнства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988 р.,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відбувалися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988—990 </a:t>
            </a:r>
            <a:r>
              <a:rPr lang="ru-RU" dirty="0" err="1" smtClean="0"/>
              <a:t>рр</a:t>
            </a:r>
            <a:endParaRPr lang="uk-UA" dirty="0"/>
          </a:p>
        </p:txBody>
      </p:sp>
      <p:pic>
        <p:nvPicPr>
          <p:cNvPr id="4" name="Рисунок 3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848" y="3986380"/>
            <a:ext cx="4282168" cy="2466956"/>
          </a:xfrm>
          <a:prstGeom prst="rect">
            <a:avLst/>
          </a:prstGeom>
          <a:effectLst>
            <a:outerShdw blurRad="50800" dist="50800" dir="1098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 descr="1249046245_101975_image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0649">
            <a:off x="4843757" y="388158"/>
            <a:ext cx="3904707" cy="3184858"/>
          </a:xfrm>
          <a:prstGeom prst="rect">
            <a:avLst/>
          </a:prstGeom>
        </p:spPr>
      </p:pic>
      <p:pic>
        <p:nvPicPr>
          <p:cNvPr id="6" name="Рисунок 5" descr="r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5444">
            <a:off x="5004048" y="3789040"/>
            <a:ext cx="3810000" cy="26670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Хрещення Русі</a:t>
            </a:r>
            <a:endParaRPr lang="ru-RU" b="1" dirty="0"/>
          </a:p>
        </p:txBody>
      </p:sp>
      <p:pic>
        <p:nvPicPr>
          <p:cNvPr id="6" name="ІСТОРІЯ УКРАЇНИ _ Хрещення Русі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2095500"/>
            <a:ext cx="5943600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 наказом князя </a:t>
            </a:r>
            <a:r>
              <a:rPr lang="ru-RU" dirty="0" err="1" smtClean="0"/>
              <a:t>Володимира</a:t>
            </a:r>
            <a:r>
              <a:rPr lang="ru-RU" dirty="0" smtClean="0"/>
              <a:t>, у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989—996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збудовано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церкву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Богородиці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перший на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кам’яний</a:t>
            </a:r>
            <a:r>
              <a:rPr lang="ru-RU" dirty="0" smtClean="0"/>
              <a:t> храм, </a:t>
            </a:r>
            <a:r>
              <a:rPr lang="ru-RU" dirty="0" err="1" smtClean="0"/>
              <a:t>збудований</a:t>
            </a:r>
            <a:r>
              <a:rPr lang="ru-RU" dirty="0" smtClean="0"/>
              <a:t> </a:t>
            </a:r>
            <a:r>
              <a:rPr lang="ru-RU" dirty="0" err="1" smtClean="0"/>
              <a:t>руськими</a:t>
            </a:r>
            <a:r>
              <a:rPr lang="ru-RU" dirty="0" smtClean="0"/>
              <a:t> та </a:t>
            </a:r>
            <a:r>
              <a:rPr lang="ru-RU" dirty="0" err="1" smtClean="0"/>
              <a:t>візантійськими</a:t>
            </a:r>
            <a:r>
              <a:rPr lang="ru-RU" dirty="0" smtClean="0"/>
              <a:t> </a:t>
            </a:r>
            <a:r>
              <a:rPr lang="ru-RU" dirty="0" err="1" smtClean="0"/>
              <a:t>майстрами</a:t>
            </a:r>
            <a:r>
              <a:rPr lang="ru-RU" dirty="0" smtClean="0"/>
              <a:t>. На </a:t>
            </a:r>
            <a:r>
              <a:rPr lang="ru-RU" dirty="0" err="1" smtClean="0"/>
              <a:t>утримання</a:t>
            </a:r>
            <a:r>
              <a:rPr lang="ru-RU" dirty="0" smtClean="0"/>
              <a:t> церкви князь </a:t>
            </a:r>
            <a:r>
              <a:rPr lang="ru-RU" dirty="0" err="1" smtClean="0"/>
              <a:t>віддавав</a:t>
            </a:r>
            <a:r>
              <a:rPr lang="ru-RU" dirty="0" smtClean="0"/>
              <a:t> </a:t>
            </a:r>
            <a:r>
              <a:rPr lang="ru-RU" dirty="0" err="1" smtClean="0"/>
              <a:t>десяту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прибутків</a:t>
            </a:r>
            <a:r>
              <a:rPr lang="ru-RU" dirty="0" smtClean="0"/>
              <a:t>, тому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Десятинною. </a:t>
            </a:r>
            <a:r>
              <a:rPr lang="ru-RU" dirty="0" err="1" smtClean="0"/>
              <a:t>Ікони</a:t>
            </a:r>
            <a:r>
              <a:rPr lang="ru-RU" dirty="0" smtClean="0"/>
              <a:t>, </a:t>
            </a:r>
            <a:r>
              <a:rPr lang="ru-RU" dirty="0" err="1" smtClean="0"/>
              <a:t>хрести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церковний</a:t>
            </a:r>
            <a:r>
              <a:rPr lang="ru-RU" dirty="0" smtClean="0"/>
              <a:t> посуд для храму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привіз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Херсонеса. У </a:t>
            </a:r>
            <a:r>
              <a:rPr lang="ru-RU" dirty="0" err="1" smtClean="0"/>
              <a:t>Десятинній</a:t>
            </a:r>
            <a:r>
              <a:rPr lang="ru-RU" dirty="0" smtClean="0"/>
              <a:t> </a:t>
            </a:r>
            <a:r>
              <a:rPr lang="ru-RU" dirty="0" err="1" smtClean="0"/>
              <a:t>церкві</a:t>
            </a:r>
            <a:r>
              <a:rPr lang="ru-RU" dirty="0" smtClean="0"/>
              <a:t>, за </a:t>
            </a:r>
            <a:r>
              <a:rPr lang="ru-RU" dirty="0" err="1" smtClean="0"/>
              <a:t>рішенням</a:t>
            </a:r>
            <a:r>
              <a:rPr lang="ru-RU" dirty="0" smtClean="0"/>
              <a:t> князя </a:t>
            </a:r>
            <a:r>
              <a:rPr lang="ru-RU" dirty="0" err="1" smtClean="0"/>
              <a:t>Володимира</a:t>
            </a:r>
            <a:r>
              <a:rPr lang="ru-RU" dirty="0" smtClean="0"/>
              <a:t>, у </a:t>
            </a:r>
            <a:r>
              <a:rPr lang="ru-RU" dirty="0" err="1" smtClean="0"/>
              <a:t>кам’яному</a:t>
            </a:r>
            <a:r>
              <a:rPr lang="ru-RU" dirty="0" smtClean="0"/>
              <a:t> шиферному </a:t>
            </a:r>
            <a:r>
              <a:rPr lang="ru-RU" dirty="0" err="1" smtClean="0"/>
              <a:t>саркофазі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перепоховано</a:t>
            </a:r>
            <a:r>
              <a:rPr lang="ru-RU" dirty="0" smtClean="0"/>
              <a:t> останки </a:t>
            </a:r>
            <a:r>
              <a:rPr lang="ru-RU" dirty="0" err="1" smtClean="0"/>
              <a:t>княгині</a:t>
            </a:r>
            <a:r>
              <a:rPr lang="ru-RU" dirty="0" smtClean="0"/>
              <a:t> Ольги. Тут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поховано</a:t>
            </a:r>
            <a:r>
              <a:rPr lang="ru-RU" dirty="0" smtClean="0"/>
              <a:t> самого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дружину — </a:t>
            </a:r>
            <a:r>
              <a:rPr lang="ru-RU" dirty="0" err="1" smtClean="0"/>
              <a:t>візантійську</a:t>
            </a:r>
            <a:r>
              <a:rPr lang="ru-RU" dirty="0" smtClean="0"/>
              <a:t> </a:t>
            </a:r>
            <a:r>
              <a:rPr lang="ru-RU" dirty="0" err="1" smtClean="0"/>
              <a:t>принцесу</a:t>
            </a:r>
            <a:r>
              <a:rPr lang="ru-RU" dirty="0" smtClean="0"/>
              <a:t> Анну. </a:t>
            </a:r>
            <a:r>
              <a:rPr lang="ru-RU" dirty="0" err="1" smtClean="0"/>
              <a:t>Десятинну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зруйновано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взяття</a:t>
            </a:r>
            <a:r>
              <a:rPr lang="ru-RU" dirty="0" smtClean="0"/>
              <a:t> монголо-татарами </a:t>
            </a:r>
            <a:r>
              <a:rPr lang="ru-RU" dirty="0" err="1" smtClean="0"/>
              <a:t>Києва</a:t>
            </a:r>
            <a:r>
              <a:rPr lang="ru-RU" dirty="0" smtClean="0"/>
              <a:t>       6 </a:t>
            </a:r>
            <a:r>
              <a:rPr lang="ru-RU" dirty="0" err="1" smtClean="0"/>
              <a:t>грудня</a:t>
            </a:r>
            <a:r>
              <a:rPr lang="ru-RU" dirty="0" smtClean="0"/>
              <a:t> 1240р.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Цікаві факти</a:t>
            </a:r>
            <a:endParaRPr lang="uk-UA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krmap.su/program2010/uh7/history7_files/image0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1287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5445224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/>
              <a:t>Заснування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Десятинної</a:t>
            </a:r>
            <a:r>
              <a:rPr lang="ru-RU" sz="2800" i="1" dirty="0" smtClean="0"/>
              <a:t> церкви</a:t>
            </a:r>
            <a:endParaRPr lang="uk-UA" sz="2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7128792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Реконструкц</a:t>
            </a:r>
            <a:r>
              <a:rPr lang="uk-UA" dirty="0" smtClean="0"/>
              <a:t>і</a:t>
            </a:r>
            <a:r>
              <a:rPr lang="ru-RU" dirty="0" smtClean="0"/>
              <a:t>я </a:t>
            </a:r>
            <a:r>
              <a:rPr lang="ru-RU" dirty="0" err="1" smtClean="0"/>
              <a:t>Десятинної</a:t>
            </a:r>
            <a:r>
              <a:rPr lang="ru-RU" dirty="0" smtClean="0"/>
              <a:t> церкви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692696"/>
            <a:ext cx="8157592" cy="5184576"/>
          </a:xfrm>
        </p:spPr>
        <p:txBody>
          <a:bodyPr/>
          <a:lstStyle/>
          <a:p>
            <a:pPr algn="ctr">
              <a:buNone/>
            </a:pPr>
            <a:r>
              <a:rPr lang="uk-UA" sz="3200" dirty="0" smtClean="0"/>
              <a:t>Наслідки християнізації</a:t>
            </a:r>
            <a:endParaRPr lang="ru-RU" sz="3200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русичі</a:t>
            </a:r>
            <a:r>
              <a:rPr lang="ru-RU" dirty="0" smtClean="0"/>
              <a:t> неохоче </a:t>
            </a:r>
            <a:r>
              <a:rPr lang="ru-RU" dirty="0" err="1" smtClean="0"/>
              <a:t>відмовлялися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віри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дідів</a:t>
            </a:r>
            <a:r>
              <a:rPr lang="ru-RU" dirty="0" smtClean="0"/>
              <a:t>, тому </a:t>
            </a:r>
            <a:r>
              <a:rPr lang="ru-RU" dirty="0" err="1" smtClean="0"/>
              <a:t>християнізація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розтяглася</a:t>
            </a:r>
            <a:r>
              <a:rPr lang="ru-RU" dirty="0" smtClean="0"/>
              <a:t>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.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християнства</a:t>
            </a:r>
            <a:r>
              <a:rPr lang="ru-RU" dirty="0" smtClean="0"/>
              <a:t> мало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історичне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 </a:t>
            </a:r>
            <a:r>
              <a:rPr lang="ru-RU" dirty="0" err="1" smtClean="0"/>
              <a:t>Християнство</a:t>
            </a:r>
            <a:r>
              <a:rPr lang="ru-RU" dirty="0" smtClean="0"/>
              <a:t>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руйнації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</a:t>
            </a:r>
            <a:r>
              <a:rPr lang="ru-RU" dirty="0" err="1" smtClean="0"/>
              <a:t>родових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у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слов’ян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об'єднанню</a:t>
            </a:r>
            <a:r>
              <a:rPr lang="ru-RU" dirty="0" smtClean="0"/>
              <a:t>; </a:t>
            </a:r>
            <a:r>
              <a:rPr lang="ru-RU" dirty="0" err="1" smtClean="0"/>
              <a:t>зміцненню</a:t>
            </a:r>
            <a:r>
              <a:rPr lang="ru-RU" dirty="0" smtClean="0"/>
              <a:t> </a:t>
            </a:r>
            <a:r>
              <a:rPr lang="ru-RU" dirty="0" err="1" smtClean="0"/>
              <a:t>князівської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визнанню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права на </a:t>
            </a:r>
            <a:r>
              <a:rPr lang="ru-RU" dirty="0" err="1" smtClean="0"/>
              <a:t>панування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християнство</a:t>
            </a:r>
            <a:r>
              <a:rPr lang="ru-RU" dirty="0" smtClean="0"/>
              <a:t> </a:t>
            </a:r>
            <a:r>
              <a:rPr lang="ru-RU" dirty="0" err="1" smtClean="0"/>
              <a:t>стверджувало</a:t>
            </a:r>
            <a:r>
              <a:rPr lang="ru-RU" dirty="0" smtClean="0"/>
              <a:t> </a:t>
            </a:r>
            <a:r>
              <a:rPr lang="ru-RU" dirty="0" err="1" smtClean="0"/>
              <a:t>рівність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перед Богом.</a:t>
            </a:r>
          </a:p>
          <a:p>
            <a:endParaRPr lang="uk-UA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krmap.su/program2010/uh7/history7_files/image0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168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5589240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/>
              <a:t>Християни</a:t>
            </a:r>
            <a:r>
              <a:rPr lang="ru-RU" sz="2800" i="1" dirty="0" smtClean="0"/>
              <a:t> та </a:t>
            </a:r>
            <a:r>
              <a:rPr lang="ru-RU" sz="2800" i="1" dirty="0" err="1" smtClean="0"/>
              <a:t>язичники</a:t>
            </a:r>
            <a:endParaRPr lang="uk-UA" sz="2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krmap.su/program2010/uh7/history7_files/image0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5608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558924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Пам’ятник</a:t>
            </a:r>
            <a:r>
              <a:rPr lang="ru-RU" sz="2400" i="1" dirty="0" smtClean="0"/>
              <a:t> князю </a:t>
            </a:r>
            <a:r>
              <a:rPr lang="ru-RU" sz="2400" i="1" dirty="0" err="1" smtClean="0"/>
              <a:t>Володимиру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Києві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Скульптори</a:t>
            </a:r>
            <a:r>
              <a:rPr lang="ru-RU" sz="2400" i="1" dirty="0" smtClean="0"/>
              <a:t> В. </a:t>
            </a:r>
            <a:r>
              <a:rPr lang="ru-RU" sz="2400" i="1" dirty="0" err="1" smtClean="0"/>
              <a:t>Демут-Малиновський</a:t>
            </a:r>
            <a:r>
              <a:rPr lang="ru-RU" sz="2400" i="1" dirty="0" smtClean="0"/>
              <a:t>, П. </a:t>
            </a:r>
            <a:r>
              <a:rPr lang="ru-RU" sz="2400" i="1" dirty="0" err="1" smtClean="0"/>
              <a:t>Клодт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сучасний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вигляд</a:t>
            </a:r>
            <a:r>
              <a:rPr lang="ru-RU" sz="2400" i="1" dirty="0" smtClean="0"/>
              <a:t>)</a:t>
            </a:r>
            <a:endParaRPr lang="uk-UA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Початок </a:t>
            </a:r>
            <a:r>
              <a:rPr lang="ru-RU" sz="3200" dirty="0" err="1" smtClean="0"/>
              <a:t>правл</a:t>
            </a:r>
            <a:r>
              <a:rPr lang="uk-UA" sz="3200" dirty="0" smtClean="0"/>
              <a:t>і</a:t>
            </a:r>
            <a:r>
              <a:rPr lang="ru-RU" sz="3200" dirty="0" err="1" smtClean="0"/>
              <a:t>ння</a:t>
            </a:r>
            <a:r>
              <a:rPr lang="ru-RU" sz="3200" dirty="0" smtClean="0"/>
              <a:t> Великого князя.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Внутрішньополітичні перетворення.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Запровадження християнства на Русі.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Зовнішня політика князя Володимира.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Останні роки життя.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04867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християнства</a:t>
            </a:r>
            <a:r>
              <a:rPr lang="ru-RU" dirty="0" smtClean="0"/>
              <a:t> </a:t>
            </a:r>
            <a:r>
              <a:rPr lang="ru-RU" dirty="0" err="1" smtClean="0"/>
              <a:t>долучило</a:t>
            </a:r>
            <a:r>
              <a:rPr lang="ru-RU" dirty="0" smtClean="0"/>
              <a:t> </a:t>
            </a:r>
            <a:r>
              <a:rPr lang="ru-RU" dirty="0" err="1" smtClean="0"/>
              <a:t>Київську</a:t>
            </a:r>
            <a:r>
              <a:rPr lang="ru-RU" dirty="0" smtClean="0"/>
              <a:t> Русь до кола </a:t>
            </a:r>
            <a:r>
              <a:rPr lang="ru-RU" dirty="0" err="1" smtClean="0"/>
              <a:t>цивілізованих</a:t>
            </a:r>
            <a:r>
              <a:rPr lang="ru-RU" dirty="0" smtClean="0"/>
              <a:t> держав </a:t>
            </a:r>
            <a:r>
              <a:rPr lang="ru-RU" dirty="0" err="1" smtClean="0"/>
              <a:t>свого</a:t>
            </a:r>
            <a:r>
              <a:rPr lang="ru-RU" dirty="0" smtClean="0"/>
              <a:t> часу.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зміцнило</a:t>
            </a:r>
            <a:r>
              <a:rPr lang="ru-RU" dirty="0" smtClean="0"/>
              <a:t> </a:t>
            </a:r>
            <a:r>
              <a:rPr lang="ru-RU" dirty="0" err="1" smtClean="0"/>
              <a:t>міжнародний</a:t>
            </a:r>
            <a:r>
              <a:rPr lang="ru-RU" dirty="0" smtClean="0"/>
              <a:t> авторитет </a:t>
            </a:r>
            <a:r>
              <a:rPr lang="ru-RU" dirty="0" err="1" smtClean="0"/>
              <a:t>Русі</a:t>
            </a:r>
            <a:r>
              <a:rPr lang="ru-RU" dirty="0" smtClean="0"/>
              <a:t>, </a:t>
            </a:r>
            <a:r>
              <a:rPr lang="ru-RU" dirty="0" err="1" smtClean="0"/>
              <a:t>відкрило</a:t>
            </a:r>
            <a:r>
              <a:rPr lang="ru-RU" dirty="0" smtClean="0"/>
              <a:t> перед </a:t>
            </a:r>
            <a:r>
              <a:rPr lang="ru-RU" dirty="0" err="1" smtClean="0"/>
              <a:t>київськими</a:t>
            </a:r>
            <a:r>
              <a:rPr lang="ru-RU" dirty="0" smtClean="0"/>
              <a:t> князями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рівноправних</a:t>
            </a:r>
            <a:r>
              <a:rPr lang="ru-RU" dirty="0" smtClean="0"/>
              <a:t> </a:t>
            </a:r>
            <a:r>
              <a:rPr lang="ru-RU" dirty="0" err="1" smtClean="0"/>
              <a:t>зв’язків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європейськими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     </a:t>
            </a:r>
            <a:r>
              <a:rPr lang="ru-RU" dirty="0" err="1" smtClean="0"/>
              <a:t>Християнство</a:t>
            </a:r>
            <a:r>
              <a:rPr lang="ru-RU" dirty="0" smtClean="0"/>
              <a:t> </a:t>
            </a:r>
            <a:r>
              <a:rPr lang="ru-RU" dirty="0" err="1" smtClean="0"/>
              <a:t>спричинило</a:t>
            </a:r>
            <a:r>
              <a:rPr lang="ru-RU" dirty="0" smtClean="0"/>
              <a:t> </a:t>
            </a:r>
            <a:r>
              <a:rPr lang="ru-RU" dirty="0" err="1" smtClean="0"/>
              <a:t>поступові</a:t>
            </a:r>
            <a:r>
              <a:rPr lang="ru-RU" dirty="0" smtClean="0"/>
              <a:t> </a:t>
            </a:r>
            <a:r>
              <a:rPr lang="ru-RU" dirty="0" err="1" smtClean="0"/>
              <a:t>докорінні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у </a:t>
            </a:r>
            <a:r>
              <a:rPr lang="ru-RU" dirty="0" err="1" smtClean="0"/>
              <a:t>світорозумінні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слов’ян</a:t>
            </a:r>
            <a:r>
              <a:rPr lang="ru-RU" dirty="0" smtClean="0"/>
              <a:t>, стало </a:t>
            </a:r>
            <a:r>
              <a:rPr lang="ru-RU" dirty="0" err="1" smtClean="0"/>
              <a:t>підґрунтям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підвалин</a:t>
            </a:r>
            <a:r>
              <a:rPr lang="ru-RU" dirty="0" smtClean="0"/>
              <a:t> у </a:t>
            </a:r>
            <a:r>
              <a:rPr lang="ru-RU" dirty="0" err="1" smtClean="0"/>
              <a:t>культурі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розвивалися</a:t>
            </a:r>
            <a:r>
              <a:rPr lang="ru-RU" dirty="0" smtClean="0"/>
              <a:t> </a:t>
            </a:r>
            <a:r>
              <a:rPr lang="ru-RU" dirty="0" err="1" smtClean="0"/>
              <a:t>писемність</a:t>
            </a:r>
            <a:r>
              <a:rPr lang="ru-RU" dirty="0" smtClean="0"/>
              <a:t>, </a:t>
            </a:r>
            <a:r>
              <a:rPr lang="ru-RU" dirty="0" err="1" smtClean="0"/>
              <a:t>освіта</a:t>
            </a:r>
            <a:r>
              <a:rPr lang="ru-RU" dirty="0" smtClean="0"/>
              <a:t>, </a:t>
            </a:r>
            <a:r>
              <a:rPr lang="ru-RU" dirty="0" err="1" smtClean="0"/>
              <a:t>література</a:t>
            </a:r>
            <a:r>
              <a:rPr lang="ru-RU" dirty="0" smtClean="0"/>
              <a:t>,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Саме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дізнався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Київська</a:t>
            </a:r>
            <a:r>
              <a:rPr lang="ru-RU" dirty="0" smtClean="0"/>
              <a:t> Русь стала новою </a:t>
            </a:r>
            <a:r>
              <a:rPr lang="ru-RU" dirty="0" err="1" smtClean="0"/>
              <a:t>християнською</a:t>
            </a:r>
            <a:r>
              <a:rPr lang="ru-RU" dirty="0" smtClean="0"/>
              <a:t> державою,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розпочалося</a:t>
            </a:r>
            <a:r>
              <a:rPr lang="ru-RU" dirty="0" smtClean="0"/>
              <a:t> </a:t>
            </a:r>
            <a:r>
              <a:rPr lang="ru-RU" dirty="0" err="1" smtClean="0"/>
              <a:t>карбування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золотих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срібних</a:t>
            </a:r>
            <a:r>
              <a:rPr lang="ru-RU" dirty="0" smtClean="0">
                <a:solidFill>
                  <a:srgbClr val="FFFF00"/>
                </a:solidFill>
              </a:rPr>
              <a:t> монет</a:t>
            </a:r>
            <a:r>
              <a:rPr lang="ru-RU" dirty="0" smtClean="0"/>
              <a:t>. На </a:t>
            </a:r>
            <a:r>
              <a:rPr lang="ru-RU" dirty="0" err="1" smtClean="0"/>
              <a:t>цих</a:t>
            </a:r>
            <a:r>
              <a:rPr lang="ru-RU" dirty="0" smtClean="0"/>
              <a:t> «</a:t>
            </a:r>
            <a:r>
              <a:rPr lang="ru-RU" dirty="0" err="1" smtClean="0"/>
              <a:t>златниках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срібниках</a:t>
            </a:r>
            <a:r>
              <a:rPr lang="ru-RU" dirty="0" smtClean="0"/>
              <a:t>»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зображено</a:t>
            </a:r>
            <a:r>
              <a:rPr lang="ru-RU" dirty="0" smtClean="0"/>
              <a:t> князя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атрибутами </a:t>
            </a:r>
            <a:r>
              <a:rPr lang="ru-RU" dirty="0" err="1" smtClean="0"/>
              <a:t>влади</a:t>
            </a:r>
            <a:r>
              <a:rPr lang="ru-RU" dirty="0" smtClean="0"/>
              <a:t> (у </a:t>
            </a:r>
            <a:r>
              <a:rPr lang="ru-RU" dirty="0" err="1" smtClean="0"/>
              <a:t>короні</a:t>
            </a:r>
            <a:r>
              <a:rPr lang="ru-RU" dirty="0" smtClean="0"/>
              <a:t>, </a:t>
            </a:r>
            <a:r>
              <a:rPr lang="ru-RU" dirty="0" err="1" smtClean="0"/>
              <a:t>сидячи</a:t>
            </a:r>
            <a:r>
              <a:rPr lang="ru-RU" dirty="0" smtClean="0"/>
              <a:t> на </a:t>
            </a:r>
            <a:r>
              <a:rPr lang="ru-RU" dirty="0" err="1" smtClean="0"/>
              <a:t>троні</a:t>
            </a:r>
            <a:r>
              <a:rPr lang="ru-RU" dirty="0" smtClean="0"/>
              <a:t>)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хрестом</a:t>
            </a:r>
            <a:r>
              <a:rPr lang="ru-RU" dirty="0" smtClean="0"/>
              <a:t> у </a:t>
            </a:r>
            <a:r>
              <a:rPr lang="ru-RU" dirty="0" err="1" smtClean="0"/>
              <a:t>руці</a:t>
            </a:r>
            <a:r>
              <a:rPr lang="ru-RU" dirty="0" smtClean="0"/>
              <a:t>. На </a:t>
            </a:r>
            <a:r>
              <a:rPr lang="ru-RU" dirty="0" err="1" smtClean="0"/>
              <a:t>зворотному</a:t>
            </a:r>
            <a:r>
              <a:rPr lang="ru-RU" dirty="0" smtClean="0"/>
              <a:t> </a:t>
            </a:r>
            <a:r>
              <a:rPr lang="ru-RU" dirty="0" err="1" smtClean="0"/>
              <a:t>боці</a:t>
            </a:r>
            <a:r>
              <a:rPr lang="ru-RU" dirty="0" smtClean="0"/>
              <a:t> монет </a:t>
            </a:r>
            <a:r>
              <a:rPr lang="ru-RU" dirty="0" err="1" smtClean="0"/>
              <a:t>карбували</a:t>
            </a:r>
            <a:r>
              <a:rPr lang="ru-RU" dirty="0" smtClean="0"/>
              <a:t> «</a:t>
            </a:r>
            <a:r>
              <a:rPr lang="ru-RU" dirty="0" err="1" smtClean="0"/>
              <a:t>тризуб</a:t>
            </a:r>
            <a:r>
              <a:rPr lang="ru-RU" dirty="0" smtClean="0"/>
              <a:t>» — герб князя.</a:t>
            </a:r>
          </a:p>
          <a:p>
            <a:endParaRPr lang="uk-UA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krmap.su/program2010/uh7/history7_files/image0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260648"/>
            <a:ext cx="5976665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66124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i="1" dirty="0" smtClean="0"/>
              <a:t>«</a:t>
            </a:r>
            <a:r>
              <a:rPr lang="ru-RU" sz="2800" i="1" dirty="0" err="1" smtClean="0"/>
              <a:t>Златник</a:t>
            </a:r>
            <a:r>
              <a:rPr lang="ru-RU" sz="2800" i="1" dirty="0" smtClean="0"/>
              <a:t>» князя </a:t>
            </a:r>
            <a:r>
              <a:rPr lang="ru-RU" sz="2800" i="1" dirty="0" err="1" smtClean="0"/>
              <a:t>Володимира</a:t>
            </a:r>
            <a:r>
              <a:rPr lang="ru-RU" sz="2800" i="1" dirty="0" smtClean="0"/>
              <a:t> (</a:t>
            </a:r>
            <a:r>
              <a:rPr lang="ru-RU" sz="2800" i="1" dirty="0" err="1" smtClean="0"/>
              <a:t>лицьовий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бік</a:t>
            </a:r>
            <a:r>
              <a:rPr lang="ru-RU" sz="2800" i="1" dirty="0" smtClean="0"/>
              <a:t>)</a:t>
            </a:r>
            <a:endParaRPr lang="uk-UA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krmap.su/program2010/uh7/history7_files/image0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168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5445224"/>
            <a:ext cx="7452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  «</a:t>
            </a:r>
            <a:r>
              <a:rPr lang="ru-RU" sz="2800" i="1" dirty="0" err="1" smtClean="0"/>
              <a:t>Срібник</a:t>
            </a:r>
            <a:r>
              <a:rPr lang="ru-RU" sz="2800" i="1" dirty="0" smtClean="0"/>
              <a:t>» князя </a:t>
            </a:r>
            <a:r>
              <a:rPr lang="ru-RU" sz="2800" i="1" dirty="0" err="1" smtClean="0"/>
              <a:t>Володимира</a:t>
            </a:r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   (</a:t>
            </a:r>
            <a:r>
              <a:rPr lang="ru-RU" sz="2800" i="1" dirty="0" err="1" smtClean="0"/>
              <a:t>лицьовий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зворотний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бік</a:t>
            </a:r>
            <a:r>
              <a:rPr lang="ru-RU" sz="2800" i="1" dirty="0" smtClean="0"/>
              <a:t>)</a:t>
            </a:r>
            <a:endParaRPr lang="uk-UA" sz="2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Князь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сильним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войовничим</a:t>
            </a:r>
            <a:r>
              <a:rPr lang="ru-RU" dirty="0" smtClean="0"/>
              <a:t> правителем,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провадив</a:t>
            </a:r>
            <a:r>
              <a:rPr lang="ru-RU" dirty="0" smtClean="0"/>
              <a:t> </a:t>
            </a:r>
            <a:r>
              <a:rPr lang="ru-RU" dirty="0" err="1" smtClean="0"/>
              <a:t>активну</a:t>
            </a:r>
            <a:r>
              <a:rPr lang="ru-RU" dirty="0" smtClean="0"/>
              <a:t> </a:t>
            </a:r>
            <a:r>
              <a:rPr lang="ru-RU" dirty="0" err="1" smtClean="0"/>
              <a:t>зовнішню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. У </a:t>
            </a:r>
            <a:r>
              <a:rPr lang="ru-RU" dirty="0" err="1" smtClean="0"/>
              <a:t>відносинах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сусідніми</a:t>
            </a:r>
            <a:r>
              <a:rPr lang="ru-RU" dirty="0" smtClean="0"/>
              <a:t> державами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використовував</a:t>
            </a:r>
            <a:r>
              <a:rPr lang="ru-RU" dirty="0" smtClean="0"/>
              <a:t> як </a:t>
            </a:r>
            <a:r>
              <a:rPr lang="ru-RU" dirty="0" err="1" smtClean="0"/>
              <a:t>військову</a:t>
            </a:r>
            <a:r>
              <a:rPr lang="ru-RU" dirty="0" smtClean="0"/>
              <a:t> силу,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дипломатичні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Зокрема</a:t>
            </a:r>
            <a:r>
              <a:rPr lang="ru-RU" dirty="0" smtClean="0"/>
              <a:t> князь </a:t>
            </a:r>
            <a:r>
              <a:rPr lang="ru-RU" dirty="0" err="1" smtClean="0"/>
              <a:t>відвоював</a:t>
            </a:r>
            <a:r>
              <a:rPr lang="ru-RU" dirty="0" smtClean="0"/>
              <a:t> у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загарбані</a:t>
            </a:r>
            <a:r>
              <a:rPr lang="ru-RU" dirty="0" smtClean="0"/>
              <a:t> нею </a:t>
            </a:r>
            <a:r>
              <a:rPr lang="ru-RU" dirty="0" err="1" smtClean="0"/>
              <a:t>Червенські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(981р.).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завоював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ятвягів</a:t>
            </a:r>
            <a:r>
              <a:rPr lang="ru-RU" dirty="0" smtClean="0"/>
              <a:t> (983р.) — дикого,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мужнього</a:t>
            </a:r>
            <a:r>
              <a:rPr lang="ru-RU" dirty="0" smtClean="0"/>
              <a:t> </a:t>
            </a:r>
            <a:r>
              <a:rPr lang="ru-RU" dirty="0" err="1" smtClean="0"/>
              <a:t>литовського</a:t>
            </a:r>
            <a:r>
              <a:rPr lang="ru-RU" dirty="0" smtClean="0"/>
              <a:t> </a:t>
            </a:r>
            <a:r>
              <a:rPr lang="ru-RU" dirty="0" err="1" smtClean="0"/>
              <a:t>племені</a:t>
            </a:r>
            <a:r>
              <a:rPr lang="ru-RU" dirty="0" smtClean="0"/>
              <a:t>, яке мешкало в </a:t>
            </a:r>
            <a:r>
              <a:rPr lang="ru-RU" dirty="0" err="1" smtClean="0"/>
              <a:t>лісах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Польщею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Литвою. П</a:t>
            </a:r>
            <a:r>
              <a:rPr lang="uk-UA" dirty="0" smtClean="0"/>
              <a:t>і</a:t>
            </a:r>
            <a:r>
              <a:rPr lang="ru-RU" dirty="0" err="1" smtClean="0"/>
              <a:t>дкорив</a:t>
            </a:r>
            <a:r>
              <a:rPr lang="ru-RU" dirty="0" smtClean="0"/>
              <a:t> племена </a:t>
            </a:r>
            <a:r>
              <a:rPr lang="ru-RU" dirty="0" err="1" smtClean="0">
                <a:solidFill>
                  <a:srgbClr val="FFFF00"/>
                </a:solidFill>
              </a:rPr>
              <a:t>радимичів</a:t>
            </a:r>
            <a:r>
              <a:rPr lang="ru-RU" dirty="0" smtClean="0"/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вятичів</a:t>
            </a:r>
            <a:r>
              <a:rPr lang="ru-RU" dirty="0" smtClean="0"/>
              <a:t> (984р.), а у 985р.-</a:t>
            </a:r>
            <a:r>
              <a:rPr lang="ru-RU" dirty="0" smtClean="0">
                <a:solidFill>
                  <a:srgbClr val="FFFF00"/>
                </a:solidFill>
              </a:rPr>
              <a:t>волзьких булгар</a:t>
            </a:r>
            <a:r>
              <a:rPr lang="ru-RU" dirty="0" smtClean="0"/>
              <a:t>. За </a:t>
            </a:r>
            <a:r>
              <a:rPr lang="ru-RU" dirty="0" err="1" smtClean="0"/>
              <a:t>свідченням</a:t>
            </a:r>
            <a:r>
              <a:rPr lang="ru-RU" dirty="0" smtClean="0"/>
              <a:t> </a:t>
            </a:r>
            <a:r>
              <a:rPr lang="ru-RU" dirty="0" err="1" smtClean="0"/>
              <a:t>ісландського</a:t>
            </a:r>
            <a:r>
              <a:rPr lang="ru-RU" dirty="0" smtClean="0"/>
              <a:t> </a:t>
            </a:r>
            <a:r>
              <a:rPr lang="ru-RU" dirty="0" err="1" smtClean="0"/>
              <a:t>літописця</a:t>
            </a:r>
            <a:r>
              <a:rPr lang="ru-RU" dirty="0" smtClean="0"/>
              <a:t>, </a:t>
            </a:r>
            <a:r>
              <a:rPr lang="ru-RU" dirty="0" err="1" smtClean="0"/>
              <a:t>Володимиру</a:t>
            </a:r>
            <a:r>
              <a:rPr lang="ru-RU" dirty="0" smtClean="0"/>
              <a:t> </a:t>
            </a:r>
            <a:r>
              <a:rPr lang="ru-RU" dirty="0" err="1" smtClean="0"/>
              <a:t>сплачували</a:t>
            </a:r>
            <a:r>
              <a:rPr lang="ru-RU" dirty="0" smtClean="0"/>
              <a:t> </a:t>
            </a:r>
            <a:r>
              <a:rPr lang="ru-RU" dirty="0" err="1" smtClean="0"/>
              <a:t>данину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племена, </a:t>
            </a:r>
            <a:r>
              <a:rPr lang="ru-RU" dirty="0" err="1" smtClean="0"/>
              <a:t>що</a:t>
            </a:r>
            <a:r>
              <a:rPr lang="ru-RU" dirty="0" smtClean="0"/>
              <a:t> мешкали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Німану</a:t>
            </a:r>
            <a:r>
              <a:rPr lang="ru-RU" dirty="0" smtClean="0"/>
              <a:t> до </a:t>
            </a:r>
            <a:r>
              <a:rPr lang="ru-RU" dirty="0" err="1" smtClean="0"/>
              <a:t>Фінської</a:t>
            </a:r>
            <a:r>
              <a:rPr lang="ru-RU" dirty="0" smtClean="0"/>
              <a:t> затоки.</a:t>
            </a:r>
          </a:p>
          <a:p>
            <a:r>
              <a:rPr lang="ru-RU" dirty="0" err="1" smtClean="0"/>
              <a:t>Київ</a:t>
            </a:r>
            <a:r>
              <a:rPr lang="ru-RU" dirty="0" smtClean="0"/>
              <a:t> за </a:t>
            </a:r>
            <a:r>
              <a:rPr lang="ru-RU" dirty="0" err="1" smtClean="0"/>
              <a:t>князювання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підтримував</a:t>
            </a:r>
            <a:r>
              <a:rPr lang="ru-RU" dirty="0" smtClean="0"/>
              <a:t> </a:t>
            </a:r>
            <a:r>
              <a:rPr lang="ru-RU" dirty="0" err="1" smtClean="0"/>
              <a:t>зв’язки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Заходом, </a:t>
            </a:r>
            <a:r>
              <a:rPr lang="ru-RU" dirty="0" err="1" smtClean="0"/>
              <a:t>започатковані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Ольгою.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відвідували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князя (у 988 та 991 </a:t>
            </a:r>
            <a:r>
              <a:rPr lang="ru-RU" dirty="0" err="1" smtClean="0"/>
              <a:t>рр</a:t>
            </a:r>
            <a:r>
              <a:rPr lang="ru-RU" dirty="0" smtClean="0"/>
              <a:t>.) </a:t>
            </a:r>
            <a:r>
              <a:rPr lang="ru-RU" dirty="0" err="1" smtClean="0"/>
              <a:t>посли</a:t>
            </a:r>
            <a:r>
              <a:rPr lang="ru-RU" dirty="0" smtClean="0"/>
              <a:t> </a:t>
            </a:r>
            <a:r>
              <a:rPr lang="ru-RU" dirty="0" err="1" smtClean="0"/>
              <a:t>Папи</a:t>
            </a:r>
            <a:r>
              <a:rPr lang="ru-RU" dirty="0" smtClean="0"/>
              <a:t> </a:t>
            </a:r>
            <a:r>
              <a:rPr lang="ru-RU" dirty="0" err="1" smtClean="0"/>
              <a:t>Римського</a:t>
            </a:r>
            <a:r>
              <a:rPr lang="ru-RU" dirty="0" smtClean="0"/>
              <a:t>. У 994 та 1000 </a:t>
            </a:r>
            <a:r>
              <a:rPr lang="ru-RU" dirty="0" err="1" smtClean="0"/>
              <a:t>рр</a:t>
            </a:r>
            <a:r>
              <a:rPr lang="ru-RU" dirty="0" smtClean="0"/>
              <a:t>. посольства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їздили</a:t>
            </a:r>
            <a:r>
              <a:rPr lang="ru-RU" dirty="0" smtClean="0"/>
              <a:t> до Риму. </a:t>
            </a:r>
            <a:r>
              <a:rPr lang="ru-RU" dirty="0" err="1" smtClean="0"/>
              <a:t>Відбувалися</a:t>
            </a:r>
            <a:r>
              <a:rPr lang="ru-RU" dirty="0" smtClean="0"/>
              <a:t> </a:t>
            </a:r>
            <a:r>
              <a:rPr lang="ru-RU" dirty="0" err="1" smtClean="0"/>
              <a:t>неодноразові</a:t>
            </a:r>
            <a:r>
              <a:rPr lang="ru-RU" dirty="0" smtClean="0"/>
              <a:t> </a:t>
            </a:r>
            <a:r>
              <a:rPr lang="ru-RU" dirty="0" err="1" smtClean="0"/>
              <a:t>обміни</a:t>
            </a:r>
            <a:r>
              <a:rPr lang="ru-RU" dirty="0" smtClean="0"/>
              <a:t> посольствами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Німеччиною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9064" y="47667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4. </a:t>
            </a:r>
            <a:r>
              <a:rPr lang="ru-RU" sz="3000" b="1" dirty="0" err="1" smtClean="0"/>
              <a:t>Зовнішня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політика</a:t>
            </a:r>
            <a:r>
              <a:rPr lang="ru-RU" sz="3000" b="1" dirty="0" smtClean="0"/>
              <a:t> князя </a:t>
            </a:r>
            <a:r>
              <a:rPr lang="ru-RU" sz="3000" b="1" dirty="0" err="1" smtClean="0"/>
              <a:t>Володимира</a:t>
            </a:r>
            <a:endParaRPr lang="uk-UA" sz="3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6984776" cy="6408712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048672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Прагнучи</a:t>
            </a:r>
            <a:r>
              <a:rPr lang="ru-RU" dirty="0" smtClean="0"/>
              <a:t> </a:t>
            </a:r>
            <a:r>
              <a:rPr lang="ru-RU" dirty="0" err="1" smtClean="0"/>
              <a:t>захистити</a:t>
            </a:r>
            <a:r>
              <a:rPr lang="ru-RU" dirty="0" smtClean="0"/>
              <a:t> </a:t>
            </a:r>
            <a:r>
              <a:rPr lang="ru-RU" dirty="0" err="1" smtClean="0"/>
              <a:t>південні</a:t>
            </a:r>
            <a:r>
              <a:rPr lang="ru-RU" dirty="0" smtClean="0"/>
              <a:t> </a:t>
            </a:r>
            <a:r>
              <a:rPr lang="ru-RU" dirty="0" err="1" smtClean="0"/>
              <a:t>кордони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походів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печенігів</a:t>
            </a:r>
            <a:r>
              <a:rPr lang="ru-RU" dirty="0" smtClean="0"/>
              <a:t>, князь </a:t>
            </a:r>
            <a:r>
              <a:rPr lang="ru-RU" dirty="0" err="1" smtClean="0"/>
              <a:t>уклав</a:t>
            </a:r>
            <a:r>
              <a:rPr lang="ru-RU" dirty="0" smtClean="0"/>
              <a:t> мир </a:t>
            </a:r>
            <a:r>
              <a:rPr lang="ru-RU" dirty="0" err="1" smtClean="0"/>
              <a:t>із</a:t>
            </a:r>
            <a:r>
              <a:rPr lang="ru-RU" dirty="0" smtClean="0"/>
              <a:t> болгарами. Вони </a:t>
            </a:r>
            <a:r>
              <a:rPr lang="ru-RU" dirty="0" err="1" smtClean="0"/>
              <a:t>урочисто</a:t>
            </a:r>
            <a:r>
              <a:rPr lang="ru-RU" dirty="0" smtClean="0"/>
              <a:t> </a:t>
            </a:r>
            <a:r>
              <a:rPr lang="ru-RU" dirty="0" err="1" smtClean="0"/>
              <a:t>обіцяли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Києвом</a:t>
            </a:r>
            <a:r>
              <a:rPr lang="ru-RU" dirty="0" smtClean="0"/>
              <a:t> дружно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підтвердили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слова клятвою: «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порушимо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, як </a:t>
            </a:r>
            <a:r>
              <a:rPr lang="ru-RU" dirty="0" err="1" smtClean="0"/>
              <a:t>камінь</a:t>
            </a:r>
            <a:r>
              <a:rPr lang="ru-RU" dirty="0" smtClean="0"/>
              <a:t> </a:t>
            </a:r>
            <a:r>
              <a:rPr lang="ru-RU" dirty="0" err="1" smtClean="0"/>
              <a:t>плаватиме</a:t>
            </a:r>
            <a:r>
              <a:rPr lang="ru-RU" dirty="0" smtClean="0"/>
              <a:t>, а </a:t>
            </a:r>
            <a:r>
              <a:rPr lang="ru-RU" dirty="0" err="1" smtClean="0"/>
              <a:t>хміль</a:t>
            </a:r>
            <a:r>
              <a:rPr lang="ru-RU" dirty="0" smtClean="0"/>
              <a:t> </a:t>
            </a:r>
            <a:r>
              <a:rPr lang="ru-RU" dirty="0" err="1" smtClean="0"/>
              <a:t>тонутиме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».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відносинах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Візантією</a:t>
            </a:r>
            <a:r>
              <a:rPr lang="ru-RU" dirty="0" smtClean="0"/>
              <a:t> князь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прагнув</a:t>
            </a:r>
            <a:r>
              <a:rPr lang="ru-RU" dirty="0" smtClean="0"/>
              <a:t> </a:t>
            </a:r>
            <a:r>
              <a:rPr lang="ru-RU" dirty="0" err="1" smtClean="0"/>
              <a:t>налагодити</a:t>
            </a:r>
            <a:r>
              <a:rPr lang="ru-RU" dirty="0" smtClean="0"/>
              <a:t> </a:t>
            </a:r>
            <a:r>
              <a:rPr lang="ru-RU" dirty="0" err="1" smtClean="0"/>
              <a:t>добросусідські</a:t>
            </a:r>
            <a:r>
              <a:rPr lang="ru-RU" dirty="0" smtClean="0"/>
              <a:t> </a:t>
            </a:r>
            <a:r>
              <a:rPr lang="ru-RU" dirty="0" err="1" smtClean="0"/>
              <a:t>взаємини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ґрунтувалися</a:t>
            </a:r>
            <a:r>
              <a:rPr lang="ru-RU" dirty="0" smtClean="0"/>
              <a:t> на </a:t>
            </a:r>
            <a:r>
              <a:rPr lang="ru-RU" dirty="0" err="1" smtClean="0"/>
              <a:t>спільній</a:t>
            </a:r>
            <a:r>
              <a:rPr lang="ru-RU" dirty="0" smtClean="0"/>
              <a:t> </a:t>
            </a:r>
            <a:r>
              <a:rPr lang="ru-RU" dirty="0" err="1" smtClean="0"/>
              <a:t>вірі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запобіг</a:t>
            </a:r>
            <a:r>
              <a:rPr lang="ru-RU" dirty="0" smtClean="0"/>
              <a:t> </a:t>
            </a:r>
            <a:r>
              <a:rPr lang="ru-RU" dirty="0" err="1" smtClean="0"/>
              <a:t>спробам</a:t>
            </a:r>
            <a:r>
              <a:rPr lang="ru-RU" dirty="0" smtClean="0"/>
              <a:t> </a:t>
            </a:r>
            <a:r>
              <a:rPr lang="ru-RU" dirty="0" err="1" smtClean="0"/>
              <a:t>візантійців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Київську</a:t>
            </a:r>
            <a:r>
              <a:rPr lang="ru-RU" dirty="0" smtClean="0"/>
              <a:t> Русь залежною </a:t>
            </a:r>
            <a:r>
              <a:rPr lang="ru-RU" dirty="0" err="1" smtClean="0"/>
              <a:t>від</a:t>
            </a:r>
            <a:r>
              <a:rPr lang="ru-RU" dirty="0" smtClean="0"/>
              <a:t> себе державою. </a:t>
            </a:r>
            <a:r>
              <a:rPr lang="ru-RU" dirty="0" err="1" smtClean="0"/>
              <a:t>Налагодивши</a:t>
            </a:r>
            <a:r>
              <a:rPr lang="ru-RU" dirty="0" smtClean="0"/>
              <a:t> </a:t>
            </a:r>
            <a:r>
              <a:rPr lang="ru-RU" dirty="0" err="1" smtClean="0"/>
              <a:t>зв’язки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Папою </a:t>
            </a:r>
            <a:r>
              <a:rPr lang="ru-RU" dirty="0" err="1" smtClean="0"/>
              <a:t>Римським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змусив</a:t>
            </a:r>
            <a:r>
              <a:rPr lang="ru-RU" dirty="0" smtClean="0"/>
              <a:t> </a:t>
            </a:r>
            <a:r>
              <a:rPr lang="ru-RU" dirty="0" err="1" smtClean="0"/>
              <a:t>Візантію</a:t>
            </a:r>
            <a:r>
              <a:rPr lang="ru-RU" dirty="0" smtClean="0"/>
              <a:t>, яка не </a:t>
            </a:r>
            <a:r>
              <a:rPr lang="ru-RU" dirty="0" err="1" smtClean="0"/>
              <a:t>бажала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Русь, </a:t>
            </a:r>
            <a:r>
              <a:rPr lang="ru-RU" dirty="0" err="1" smtClean="0"/>
              <a:t>ставитися</a:t>
            </a:r>
            <a:r>
              <a:rPr lang="ru-RU" dirty="0" smtClean="0"/>
              <a:t> до </a:t>
            </a:r>
            <a:r>
              <a:rPr lang="ru-RU" dirty="0" err="1" smtClean="0"/>
              <a:t>русичів</a:t>
            </a:r>
            <a:r>
              <a:rPr lang="ru-RU" dirty="0" smtClean="0"/>
              <a:t>, як до </a:t>
            </a:r>
            <a:r>
              <a:rPr lang="ru-RU" dirty="0" err="1" smtClean="0"/>
              <a:t>рівних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048672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Володимир</a:t>
            </a:r>
            <a:r>
              <a:rPr lang="ru-RU" dirty="0" smtClean="0"/>
              <a:t> добре </a:t>
            </a:r>
            <a:r>
              <a:rPr lang="ru-RU" dirty="0" err="1" smtClean="0"/>
              <a:t>розумів</a:t>
            </a:r>
            <a:r>
              <a:rPr lang="ru-RU" dirty="0" smtClean="0"/>
              <a:t> </a:t>
            </a:r>
            <a:r>
              <a:rPr lang="ru-RU" dirty="0" err="1" smtClean="0"/>
              <a:t>важливість</a:t>
            </a:r>
            <a:r>
              <a:rPr lang="ru-RU" dirty="0" smtClean="0"/>
              <a:t> </a:t>
            </a:r>
            <a:r>
              <a:rPr lang="ru-RU" dirty="0" err="1" smtClean="0"/>
              <a:t>традиційної</a:t>
            </a:r>
            <a:r>
              <a:rPr lang="ru-RU" dirty="0" smtClean="0"/>
              <a:t> для того часу практики, так </a:t>
            </a:r>
            <a:r>
              <a:rPr lang="ru-RU" dirty="0" err="1" smtClean="0"/>
              <a:t>званої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шлюбної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дипломатії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r>
              <a:rPr lang="ru-RU" dirty="0" smtClean="0"/>
              <a:t>, та активно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застосовував</a:t>
            </a:r>
            <a:r>
              <a:rPr lang="ru-RU" dirty="0" smtClean="0"/>
              <a:t> для </a:t>
            </a:r>
            <a:r>
              <a:rPr lang="ru-RU" dirty="0" err="1" smtClean="0"/>
              <a:t>підтримання</a:t>
            </a:r>
            <a:r>
              <a:rPr lang="ru-RU" dirty="0" smtClean="0"/>
              <a:t> </a:t>
            </a:r>
            <a:r>
              <a:rPr lang="ru-RU" dirty="0" err="1" smtClean="0"/>
              <a:t>стабільних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правлячих</a:t>
            </a:r>
            <a:r>
              <a:rPr lang="ru-RU" dirty="0" smtClean="0"/>
              <a:t> </a:t>
            </a:r>
            <a:r>
              <a:rPr lang="ru-RU" dirty="0" err="1" smtClean="0"/>
              <a:t>династій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своєрідною</a:t>
            </a:r>
            <a:r>
              <a:rPr lang="ru-RU" dirty="0" smtClean="0"/>
              <a:t> печаткою, яка </a:t>
            </a:r>
            <a:r>
              <a:rPr lang="ru-RU" dirty="0" err="1" smtClean="0"/>
              <a:t>закріплювала</a:t>
            </a:r>
            <a:r>
              <a:rPr lang="ru-RU" dirty="0" smtClean="0"/>
              <a:t> </a:t>
            </a:r>
            <a:r>
              <a:rPr lang="ru-RU" dirty="0" err="1" smtClean="0"/>
              <a:t>укладений</a:t>
            </a:r>
            <a:r>
              <a:rPr lang="ru-RU" dirty="0" smtClean="0"/>
              <a:t> </a:t>
            </a:r>
            <a:r>
              <a:rPr lang="ru-RU" dirty="0" err="1" smtClean="0"/>
              <a:t>київським</a:t>
            </a:r>
            <a:r>
              <a:rPr lang="ru-RU" dirty="0" smtClean="0"/>
              <a:t> князем </a:t>
            </a:r>
            <a:r>
              <a:rPr lang="ru-RU" dirty="0" err="1" smtClean="0"/>
              <a:t>політичний</a:t>
            </a:r>
            <a:r>
              <a:rPr lang="ru-RU" dirty="0" smtClean="0"/>
              <a:t> союз. </a:t>
            </a:r>
          </a:p>
          <a:p>
            <a:pPr>
              <a:buNone/>
            </a:pPr>
            <a:r>
              <a:rPr lang="ru-RU" dirty="0" smtClean="0"/>
              <a:t>  Старший </a:t>
            </a:r>
            <a:r>
              <a:rPr lang="ru-RU" dirty="0" err="1" smtClean="0"/>
              <a:t>син</a:t>
            </a:r>
            <a:r>
              <a:rPr lang="ru-RU" dirty="0" smtClean="0"/>
              <a:t> Святополк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одружений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донькою</a:t>
            </a:r>
            <a:r>
              <a:rPr lang="ru-RU" dirty="0" smtClean="0"/>
              <a:t> </a:t>
            </a:r>
            <a:r>
              <a:rPr lang="ru-RU" dirty="0" err="1" smtClean="0"/>
              <a:t>польського</a:t>
            </a:r>
            <a:r>
              <a:rPr lang="ru-RU" dirty="0" smtClean="0"/>
              <a:t> короля </a:t>
            </a:r>
            <a:r>
              <a:rPr lang="ru-RU" dirty="0" err="1" smtClean="0"/>
              <a:t>Болеслава</a:t>
            </a:r>
            <a:r>
              <a:rPr lang="ru-RU" dirty="0" smtClean="0"/>
              <a:t> Хороброго, Ярослав став зятем </a:t>
            </a:r>
            <a:r>
              <a:rPr lang="ru-RU" dirty="0" err="1" smtClean="0"/>
              <a:t>шведського</a:t>
            </a:r>
            <a:r>
              <a:rPr lang="ru-RU" dirty="0" smtClean="0"/>
              <a:t> короля </a:t>
            </a:r>
            <a:r>
              <a:rPr lang="ru-RU" dirty="0" err="1" smtClean="0"/>
              <a:t>Олафа</a:t>
            </a:r>
            <a:r>
              <a:rPr lang="ru-RU" dirty="0" smtClean="0"/>
              <a:t>. Одна дочка </a:t>
            </a:r>
            <a:r>
              <a:rPr lang="ru-RU" dirty="0" err="1" smtClean="0"/>
              <a:t>Премислава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одружена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угорським</a:t>
            </a:r>
            <a:r>
              <a:rPr lang="ru-RU" dirty="0" smtClean="0"/>
              <a:t> королем Владиславом Лисим, а друга —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чеським</a:t>
            </a:r>
            <a:r>
              <a:rPr lang="ru-RU" dirty="0" smtClean="0"/>
              <a:t> королем </a:t>
            </a:r>
            <a:r>
              <a:rPr lang="ru-RU" dirty="0" err="1" smtClean="0"/>
              <a:t>Болеславом</a:t>
            </a:r>
            <a:r>
              <a:rPr lang="ru-RU" dirty="0" smtClean="0"/>
              <a:t> </a:t>
            </a:r>
            <a:r>
              <a:rPr lang="ru-RU" dirty="0" err="1" smtClean="0"/>
              <a:t>Рудим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тривожними</a:t>
            </a:r>
            <a:r>
              <a:rPr lang="ru-RU" dirty="0" smtClean="0"/>
              <a:t>. </a:t>
            </a:r>
            <a:r>
              <a:rPr lang="ru-RU" dirty="0" err="1" smtClean="0"/>
              <a:t>Непокірливість</a:t>
            </a:r>
            <a:r>
              <a:rPr lang="ru-RU" dirty="0" smtClean="0"/>
              <a:t> почали </a:t>
            </a:r>
            <a:r>
              <a:rPr lang="ru-RU" dirty="0" err="1" smtClean="0"/>
              <a:t>проявляти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сини: </a:t>
            </a:r>
            <a:r>
              <a:rPr lang="ru-RU" dirty="0" err="1" smtClean="0"/>
              <a:t>прийомний</a:t>
            </a:r>
            <a:r>
              <a:rPr lang="ru-RU" dirty="0" smtClean="0"/>
              <a:t> — Святополк (</a:t>
            </a:r>
            <a:r>
              <a:rPr lang="ru-RU" dirty="0" err="1" smtClean="0"/>
              <a:t>син</a:t>
            </a:r>
            <a:r>
              <a:rPr lang="ru-RU" dirty="0" smtClean="0"/>
              <a:t> Ярополка),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кинув до </a:t>
            </a:r>
            <a:r>
              <a:rPr lang="ru-RU" dirty="0" err="1" smtClean="0"/>
              <a:t>в'язниці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рідний</a:t>
            </a:r>
            <a:r>
              <a:rPr lang="ru-RU" dirty="0" smtClean="0"/>
              <a:t> — Ярослав,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намісником</a:t>
            </a:r>
            <a:r>
              <a:rPr lang="ru-RU" dirty="0" smtClean="0"/>
              <a:t> у </a:t>
            </a:r>
            <a:r>
              <a:rPr lang="ru-RU" dirty="0" err="1" smtClean="0"/>
              <a:t>Новгороді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до походу на Новгород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15 </a:t>
            </a:r>
            <a:r>
              <a:rPr lang="ru-RU" dirty="0" err="1" smtClean="0">
                <a:solidFill>
                  <a:srgbClr val="FFFF00"/>
                </a:solidFill>
              </a:rPr>
              <a:t>липня</a:t>
            </a:r>
            <a:r>
              <a:rPr lang="ru-RU" dirty="0" smtClean="0">
                <a:solidFill>
                  <a:srgbClr val="FFFF00"/>
                </a:solidFill>
              </a:rPr>
              <a:t> 1015 р. </a:t>
            </a:r>
            <a:r>
              <a:rPr lang="ru-RU" dirty="0" err="1" smtClean="0"/>
              <a:t>раптово</a:t>
            </a:r>
            <a:r>
              <a:rPr lang="ru-RU" dirty="0" smtClean="0"/>
              <a:t> помер. </a:t>
            </a:r>
          </a:p>
          <a:p>
            <a:r>
              <a:rPr lang="ru-RU" dirty="0" smtClean="0"/>
              <a:t>У 1242р.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u="sng" dirty="0" err="1" smtClean="0"/>
              <a:t>канонізований</a:t>
            </a:r>
            <a:r>
              <a:rPr lang="ru-RU" u="sng" dirty="0" smtClean="0"/>
              <a:t> православною </a:t>
            </a:r>
            <a:r>
              <a:rPr lang="ru-RU" u="sng" dirty="0" err="1" smtClean="0"/>
              <a:t>церквою</a:t>
            </a:r>
            <a:r>
              <a:rPr lang="ru-RU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прир</a:t>
            </a:r>
            <a:r>
              <a:rPr lang="uk-UA" dirty="0" smtClean="0"/>
              <a:t>і</a:t>
            </a:r>
            <a:r>
              <a:rPr lang="ru-RU" dirty="0" err="1" smtClean="0"/>
              <a:t>вняний</a:t>
            </a:r>
            <a:r>
              <a:rPr lang="ru-RU" dirty="0" smtClean="0"/>
              <a:t> до лику </a:t>
            </a:r>
            <a:r>
              <a:rPr lang="ru-RU" dirty="0" err="1" smtClean="0"/>
              <a:t>святих</a:t>
            </a:r>
            <a:r>
              <a:rPr lang="ru-RU" dirty="0" smtClean="0"/>
              <a:t>, так само, як </a:t>
            </a:r>
            <a:r>
              <a:rPr lang="uk-UA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бабуся – княгиня Ольга.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5. Останні </a:t>
            </a:r>
            <a:r>
              <a:rPr lang="uk-UA" b="1" dirty="0" smtClean="0"/>
              <a:t>роки правління</a:t>
            </a:r>
            <a:endParaRPr lang="uk-UA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3888432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b="1" dirty="0" smtClean="0"/>
              <a:t>Великий князь Володимир та Велика княгиня Ольга, яких православна церква вважає святими.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60932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В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Київської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Русі</a:t>
            </a:r>
            <a:r>
              <a:rPr lang="ru-RU" sz="2000" dirty="0" smtClean="0"/>
              <a:t> князь </a:t>
            </a:r>
            <a:r>
              <a:rPr lang="ru-RU" sz="2000" dirty="0" err="1" smtClean="0"/>
              <a:t>Володимир</a:t>
            </a:r>
            <a:r>
              <a:rPr lang="ru-RU" sz="2000" dirty="0" smtClean="0"/>
              <a:t> </a:t>
            </a:r>
            <a:r>
              <a:rPr lang="ru-RU" sz="2000" dirty="0" err="1" smtClean="0"/>
              <a:t>увійшов</a:t>
            </a:r>
            <a:r>
              <a:rPr lang="ru-RU" sz="2000" dirty="0" smtClean="0"/>
              <a:t> як </a:t>
            </a:r>
            <a:r>
              <a:rPr lang="ru-RU" sz="2000" dirty="0" err="1" smtClean="0"/>
              <a:t>енергійний</a:t>
            </a:r>
            <a:r>
              <a:rPr lang="ru-RU" sz="2000" dirty="0" smtClean="0"/>
              <a:t> реформатор,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сприяла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зміцненню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. </a:t>
            </a:r>
            <a:r>
              <a:rPr lang="ru-RU" sz="2000" dirty="0" err="1" smtClean="0"/>
              <a:t>Свідченням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заслуг на </a:t>
            </a:r>
            <a:r>
              <a:rPr lang="ru-RU" sz="2000" dirty="0" err="1" smtClean="0"/>
              <a:t>Русі</a:t>
            </a:r>
            <a:r>
              <a:rPr lang="ru-RU" sz="2000" dirty="0" smtClean="0"/>
              <a:t> стало </a:t>
            </a:r>
            <a:r>
              <a:rPr lang="ru-RU" sz="2000" dirty="0" err="1" smtClean="0"/>
              <a:t>звеличення</a:t>
            </a:r>
            <a:r>
              <a:rPr lang="ru-RU" sz="2000" dirty="0" smtClean="0"/>
              <a:t> князя народом у </a:t>
            </a:r>
            <a:r>
              <a:rPr lang="ru-RU" sz="2000" dirty="0" err="1" smtClean="0"/>
              <a:t>билинах</a:t>
            </a:r>
            <a:r>
              <a:rPr lang="ru-RU" sz="2000" dirty="0" smtClean="0"/>
              <a:t> як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Володимира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Красне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Сонечко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». </a:t>
            </a:r>
            <a:r>
              <a:rPr lang="ru-RU" sz="2000" dirty="0" smtClean="0"/>
              <a:t>На </a:t>
            </a:r>
            <a:r>
              <a:rPr lang="ru-RU" sz="2000" dirty="0" err="1" smtClean="0"/>
              <a:t>Заході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Володимира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повагою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називали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21FF2C"/>
                </a:solidFill>
              </a:rPr>
              <a:t>«повелителем </a:t>
            </a:r>
            <a:r>
              <a:rPr lang="ru-RU" sz="2000" b="1" dirty="0" err="1" smtClean="0">
                <a:solidFill>
                  <a:srgbClr val="21FF2C"/>
                </a:solidFill>
              </a:rPr>
              <a:t>русів</a:t>
            </a:r>
            <a:r>
              <a:rPr lang="ru-RU" sz="2000" b="1" dirty="0" smtClean="0">
                <a:solidFill>
                  <a:srgbClr val="21FF2C"/>
                </a:solidFill>
              </a:rPr>
              <a:t>, </a:t>
            </a:r>
            <a:r>
              <a:rPr lang="ru-RU" sz="2000" b="1" dirty="0" err="1" smtClean="0">
                <a:solidFill>
                  <a:srgbClr val="21FF2C"/>
                </a:solidFill>
              </a:rPr>
              <a:t>могутнім</a:t>
            </a:r>
            <a:r>
              <a:rPr lang="ru-RU" sz="2000" b="1" dirty="0" smtClean="0">
                <a:solidFill>
                  <a:srgbClr val="21FF2C"/>
                </a:solidFill>
              </a:rPr>
              <a:t> </a:t>
            </a:r>
            <a:r>
              <a:rPr lang="ru-RU" sz="2000" b="1" dirty="0" err="1" smtClean="0">
                <a:solidFill>
                  <a:srgbClr val="21FF2C"/>
                </a:solidFill>
              </a:rPr>
              <a:t>завдяки</a:t>
            </a:r>
            <a:r>
              <a:rPr lang="ru-RU" sz="2000" b="1" dirty="0" smtClean="0">
                <a:solidFill>
                  <a:srgbClr val="21FF2C"/>
                </a:solidFill>
              </a:rPr>
              <a:t> </a:t>
            </a:r>
            <a:r>
              <a:rPr lang="ru-RU" sz="2000" b="1" dirty="0" err="1" smtClean="0">
                <a:solidFill>
                  <a:srgbClr val="21FF2C"/>
                </a:solidFill>
              </a:rPr>
              <a:t>своєму</a:t>
            </a:r>
            <a:r>
              <a:rPr lang="ru-RU" sz="2000" b="1" dirty="0" smtClean="0">
                <a:solidFill>
                  <a:srgbClr val="21FF2C"/>
                </a:solidFill>
              </a:rPr>
              <a:t> </a:t>
            </a:r>
            <a:r>
              <a:rPr lang="ru-RU" sz="2000" b="1" dirty="0" err="1" smtClean="0">
                <a:solidFill>
                  <a:srgbClr val="21FF2C"/>
                </a:solidFill>
              </a:rPr>
              <a:t>королівству</a:t>
            </a:r>
            <a:r>
              <a:rPr lang="ru-RU" sz="2000" b="1" dirty="0" smtClean="0">
                <a:solidFill>
                  <a:srgbClr val="21FF2C"/>
                </a:solidFill>
              </a:rPr>
              <a:t> </a:t>
            </a:r>
            <a:r>
              <a:rPr lang="ru-RU" sz="2000" b="1" dirty="0" err="1" smtClean="0">
                <a:solidFill>
                  <a:srgbClr val="21FF2C"/>
                </a:solidFill>
              </a:rPr>
              <a:t>й</a:t>
            </a:r>
            <a:r>
              <a:rPr lang="ru-RU" sz="2000" b="1" dirty="0" smtClean="0">
                <a:solidFill>
                  <a:srgbClr val="21FF2C"/>
                </a:solidFill>
              </a:rPr>
              <a:t> </a:t>
            </a:r>
            <a:r>
              <a:rPr lang="ru-RU" sz="2000" b="1" dirty="0" err="1" smtClean="0">
                <a:solidFill>
                  <a:srgbClr val="21FF2C"/>
                </a:solidFill>
              </a:rPr>
              <a:t>багатству</a:t>
            </a:r>
            <a:r>
              <a:rPr lang="ru-RU" sz="2000" b="1" dirty="0" smtClean="0">
                <a:solidFill>
                  <a:srgbClr val="21FF2C"/>
                </a:solidFill>
              </a:rPr>
              <a:t>»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 </a:t>
            </a:r>
            <a:r>
              <a:rPr lang="ru-RU" sz="2000" dirty="0" err="1" smtClean="0"/>
              <a:t>Територія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Київської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Русі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кінець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князювання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Володимира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досягла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сягнула</a:t>
            </a:r>
            <a:r>
              <a:rPr lang="ru-RU" sz="2000" dirty="0" smtClean="0"/>
              <a:t> 800 тис. км</a:t>
            </a:r>
            <a:r>
              <a:rPr lang="ru-RU" sz="2000" baseline="30000" dirty="0" smtClean="0"/>
              <a:t>2.</a:t>
            </a:r>
            <a:r>
              <a:rPr lang="ru-RU" sz="2000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 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введенню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християнства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Київська</a:t>
            </a:r>
            <a:r>
              <a:rPr lang="ru-RU" sz="2000" dirty="0" smtClean="0"/>
              <a:t> Русь </a:t>
            </a:r>
            <a:r>
              <a:rPr lang="ru-RU" sz="2000" dirty="0" err="1" smtClean="0"/>
              <a:t>змогла</a:t>
            </a:r>
            <a:r>
              <a:rPr lang="ru-RU" sz="2000" dirty="0" smtClean="0"/>
              <a:t> </a:t>
            </a:r>
            <a:r>
              <a:rPr lang="ru-RU" sz="2000" dirty="0" err="1" smtClean="0"/>
              <a:t>ввійти</a:t>
            </a:r>
            <a:r>
              <a:rPr lang="ru-RU" sz="2000" dirty="0" smtClean="0"/>
              <a:t> до кола </a:t>
            </a:r>
            <a:r>
              <a:rPr lang="ru-RU" sz="2000" dirty="0" err="1" smtClean="0"/>
              <a:t>християнських</a:t>
            </a:r>
            <a:r>
              <a:rPr lang="ru-RU" sz="2000" dirty="0" smtClean="0"/>
              <a:t> держав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підтримувати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рівноправні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Візантією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Німеччиною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та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державами.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 </a:t>
            </a:r>
            <a:r>
              <a:rPr lang="ru-RU" sz="2000" dirty="0" err="1" smtClean="0"/>
              <a:t>Наприкінці</a:t>
            </a:r>
            <a:r>
              <a:rPr lang="ru-RU" sz="2000" dirty="0" smtClean="0"/>
              <a:t> X — на початку XI ст. </a:t>
            </a:r>
            <a:r>
              <a:rPr lang="ru-RU" sz="2000" dirty="0" err="1" smtClean="0"/>
              <a:t>Київська</a:t>
            </a:r>
            <a:r>
              <a:rPr lang="ru-RU" sz="2000" dirty="0" smtClean="0"/>
              <a:t> Русь </a:t>
            </a:r>
            <a:r>
              <a:rPr lang="ru-RU" sz="2000" dirty="0" err="1" smtClean="0"/>
              <a:t>досягла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небаченої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могутності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зміцнилося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внутрішнє</a:t>
            </a:r>
            <a:r>
              <a:rPr lang="ru-RU" sz="2000" dirty="0" smtClean="0"/>
              <a:t> становище та </a:t>
            </a:r>
            <a:r>
              <a:rPr lang="ru-RU" sz="2000" dirty="0" err="1" smtClean="0"/>
              <a:t>зріс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міжнародний</a:t>
            </a:r>
            <a:r>
              <a:rPr lang="ru-RU" sz="2000" dirty="0" smtClean="0"/>
              <a:t> авторитет</a:t>
            </a:r>
            <a:r>
              <a:rPr lang="ru-RU" sz="2400" dirty="0" smtClean="0"/>
              <a:t>.</a:t>
            </a:r>
          </a:p>
          <a:p>
            <a:endParaRPr lang="ru-RU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104456" cy="64807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000D3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ВИСНОВКИ</a:t>
            </a:r>
            <a:endParaRPr lang="ru-RU" dirty="0">
              <a:solidFill>
                <a:srgbClr val="F000D3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4784"/>
            <a:ext cx="6840760" cy="48245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Після смерті Святослава між членами династії Рюриковичів почалася боротьба за владу. Олег і Володимир не хотіли визнавати великим князем київським свого старшого брата Ярополка. У свою чергу, той, підбурюваний старим воєводою Свенельдом, що служив ще Ігореві та Ользі, вирішив приборкати братів і стати єдиновладним володарем Русі. У 977 р. Ярополк вирушив із військом у Древлянську землю, щоб відібрати її в Олега. Олег програв битву зі своїм старшим братом і загинув.</a:t>
            </a:r>
          </a:p>
          <a:p>
            <a:pPr algn="ctr"/>
            <a:r>
              <a:rPr lang="uk-UA" dirty="0" smtClean="0"/>
              <a:t>Володимир, який у цей час правив у Новгороді, щоб не повторити трагічної долі брата, утік до Швеції. Звідти він повернувся із сильною варязькою дружиною і рушив на Київ. Унаслідок нетривалої війни між братами Ярополк загинув, і великим князем київським став Володимир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371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1. Початок </a:t>
            </a:r>
            <a:r>
              <a:rPr lang="uk-UA" sz="4000" dirty="0" smtClean="0">
                <a:solidFill>
                  <a:srgbClr val="FFFF00"/>
                </a:solidFill>
              </a:rPr>
              <a:t>правління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smtClean="0">
                <a:solidFill>
                  <a:srgbClr val="FFFF00"/>
                </a:solidFill>
              </a:rPr>
              <a:t/>
            </a:r>
            <a:br>
              <a:rPr lang="ru-RU" sz="4000" smtClean="0">
                <a:solidFill>
                  <a:srgbClr val="FFFF00"/>
                </a:solidFill>
              </a:rPr>
            </a:br>
            <a:r>
              <a:rPr lang="ru-RU" sz="4000" smtClean="0">
                <a:solidFill>
                  <a:srgbClr val="FFFF00"/>
                </a:solidFill>
              </a:rPr>
              <a:t>Великого </a:t>
            </a:r>
            <a:r>
              <a:rPr lang="ru-RU" sz="4000" dirty="0" smtClean="0">
                <a:solidFill>
                  <a:srgbClr val="FFFF00"/>
                </a:solidFill>
              </a:rPr>
              <a:t>князя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59">
            <a:off x="6804248" y="1556792"/>
            <a:ext cx="2042147" cy="2304256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3063">
            <a:off x="6804248" y="4005064"/>
            <a:ext cx="2033017" cy="230425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b="1" dirty="0" err="1" smtClean="0"/>
              <a:t>Дякую</a:t>
            </a:r>
            <a:r>
              <a:rPr lang="ru-RU" sz="8000" b="1" dirty="0" smtClean="0"/>
              <a:t> за </a:t>
            </a:r>
            <a:r>
              <a:rPr lang="ru-RU" sz="8000" b="1" dirty="0" err="1" smtClean="0"/>
              <a:t>увагу</a:t>
            </a:r>
            <a:r>
              <a:rPr lang="ru-RU" sz="8000" b="1" dirty="0" smtClean="0"/>
              <a:t>.</a:t>
            </a:r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2000" dirty="0" err="1" smtClean="0"/>
              <a:t>Презентацію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підготував</a:t>
            </a:r>
            <a:r>
              <a:rPr lang="ru-RU" sz="2000" dirty="0" smtClean="0"/>
              <a:t>:</a:t>
            </a:r>
          </a:p>
          <a:p>
            <a:pPr algn="r">
              <a:buNone/>
            </a:pPr>
            <a:r>
              <a:rPr lang="uk-UA" sz="2000" dirty="0" smtClean="0"/>
              <a:t>учень 7-В класу Чернігівського ліцею №32 </a:t>
            </a:r>
          </a:p>
          <a:p>
            <a:pPr algn="r">
              <a:buNone/>
            </a:pPr>
            <a:r>
              <a:rPr lang="uk-UA" sz="2000" dirty="0" err="1" smtClean="0"/>
              <a:t>Бакалов</a:t>
            </a:r>
            <a:r>
              <a:rPr lang="uk-UA" sz="2000" dirty="0" smtClean="0"/>
              <a:t> Юрій</a:t>
            </a:r>
          </a:p>
          <a:p>
            <a:pPr algn="r">
              <a:buNone/>
            </a:pPr>
            <a:r>
              <a:rPr lang="uk-UA" sz="2000" dirty="0" smtClean="0"/>
              <a:t>Вчитель історії: Повх С.В.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/>
              <a:t>У своїй діяльності Володимир докладав багато зусиль для розбудови державності Київської Русі. Близько 988 р. він здійснив </a:t>
            </a:r>
            <a:r>
              <a:rPr lang="uk-UA" dirty="0" smtClean="0">
                <a:solidFill>
                  <a:srgbClr val="FF0000"/>
                </a:solidFill>
              </a:rPr>
              <a:t>адміністративну реформу</a:t>
            </a:r>
            <a:r>
              <a:rPr lang="uk-UA" dirty="0" smtClean="0"/>
              <a:t>. Князь позбавив влади місцеву племінну знать і посадив своїх десятьох синів. Князь провів також </a:t>
            </a:r>
            <a:r>
              <a:rPr lang="uk-UA" dirty="0" smtClean="0">
                <a:solidFill>
                  <a:srgbClr val="FFFF00"/>
                </a:solidFill>
              </a:rPr>
              <a:t>судову реформу</a:t>
            </a:r>
            <a:r>
              <a:rPr lang="uk-UA" dirty="0" smtClean="0"/>
              <a:t>, запровадивши «Устав земляний» — нове зведення норм усного звичаєвого права, що базувалося на давніх звичаях і традиціях східних слов’ян.</a:t>
            </a:r>
          </a:p>
          <a:p>
            <a:pPr algn="ctr"/>
            <a:r>
              <a:rPr lang="uk-UA" dirty="0" smtClean="0"/>
              <a:t>Майже безперервна боротьба Володимира з печенігами, які чинили напади на Русь, обумовила необхідність здійснення </a:t>
            </a:r>
            <a:r>
              <a:rPr lang="uk-UA" dirty="0" smtClean="0">
                <a:solidFill>
                  <a:srgbClr val="0070C0"/>
                </a:solidFill>
              </a:rPr>
              <a:t>воєнної реформи</a:t>
            </a:r>
            <a:r>
              <a:rPr lang="uk-UA" dirty="0" smtClean="0"/>
              <a:t>. Замість найманців-варягів князю стали служити «мужі кращі» зі східнослов’янських союзів племен, а південні кордони було </a:t>
            </a:r>
            <a:r>
              <a:rPr lang="uk-UA" dirty="0" err="1" smtClean="0"/>
              <a:t>зміцнено</a:t>
            </a:r>
            <a:r>
              <a:rPr lang="uk-UA" dirty="0" smtClean="0"/>
              <a:t> величезною за розмірами системою укріплень, відомою як «Змієві Вали».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b="1" dirty="0" smtClean="0"/>
              <a:t>2.</a:t>
            </a:r>
            <a:r>
              <a:rPr lang="ru-RU" b="1" dirty="0" smtClean="0"/>
              <a:t> Внутрішньополітичні перетворення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2195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Змієвими</a:t>
            </a:r>
            <a:r>
              <a:rPr lang="ru-RU" dirty="0" smtClean="0">
                <a:solidFill>
                  <a:srgbClr val="FFFF00"/>
                </a:solidFill>
              </a:rPr>
              <a:t> валами»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оборонні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захищали</a:t>
            </a:r>
            <a:r>
              <a:rPr lang="ru-RU" dirty="0" smtClean="0"/>
              <a:t> </a:t>
            </a:r>
            <a:r>
              <a:rPr lang="ru-RU" dirty="0" err="1" smtClean="0"/>
              <a:t>Київ</a:t>
            </a:r>
            <a:r>
              <a:rPr lang="ru-RU" dirty="0" smtClean="0"/>
              <a:t> </a:t>
            </a:r>
            <a:r>
              <a:rPr lang="ru-RU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коч</a:t>
            </a:r>
            <a:r>
              <a:rPr lang="uk-UA" dirty="0" smtClean="0"/>
              <a:t>і</a:t>
            </a:r>
            <a:r>
              <a:rPr lang="ru-RU" dirty="0" err="1" smtClean="0"/>
              <a:t>вників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півдня</a:t>
            </a:r>
            <a:r>
              <a:rPr lang="ru-RU" dirty="0" smtClean="0"/>
              <a:t>, сходу </a:t>
            </a:r>
            <a:r>
              <a:rPr lang="ru-RU" dirty="0" err="1" smtClean="0"/>
              <a:t>й</a:t>
            </a:r>
            <a:r>
              <a:rPr lang="ru-RU" dirty="0" smtClean="0"/>
              <a:t> заходу, </a:t>
            </a:r>
            <a:r>
              <a:rPr lang="ru-RU" dirty="0" err="1" smtClean="0"/>
              <a:t>протягаючись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на </a:t>
            </a:r>
            <a:r>
              <a:rPr lang="ru-RU" dirty="0" err="1" smtClean="0"/>
              <a:t>тисячу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проток </a:t>
            </a:r>
            <a:r>
              <a:rPr lang="ru-RU" dirty="0" err="1" smtClean="0"/>
              <a:t>Дніпра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ukrmap.su/program2010/uh7/history7_files/image0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9208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krmap.su/program2010/uh7/history7_files/image0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0485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56612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733257"/>
            <a:ext cx="72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Внутрішня будова «Змієвих валів</a:t>
            </a:r>
            <a:r>
              <a:rPr lang="ru-RU" sz="2800" i="1" dirty="0" smtClean="0"/>
              <a:t>»</a:t>
            </a:r>
            <a:endParaRPr lang="ru-RU" sz="2800" dirty="0" smtClean="0"/>
          </a:p>
          <a:p>
            <a:pPr algn="ctr"/>
            <a:endParaRPr lang="uk-UA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</a:t>
            </a:r>
            <a:r>
              <a:rPr lang="ru-RU" b="1" dirty="0" err="1" smtClean="0"/>
              <a:t>Запровадження</a:t>
            </a:r>
            <a:r>
              <a:rPr lang="ru-RU" b="1" dirty="0" smtClean="0"/>
              <a:t> </a:t>
            </a:r>
            <a:r>
              <a:rPr lang="ru-RU" b="1" dirty="0" smtClean="0"/>
              <a:t>князем Володимиром християнства на Русі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Вирішивши</a:t>
            </a:r>
            <a:r>
              <a:rPr lang="ru-RU" dirty="0" smtClean="0"/>
              <a:t> </a:t>
            </a:r>
            <a:r>
              <a:rPr lang="ru-RU" dirty="0" err="1" smtClean="0"/>
              <a:t>охрестити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зупинив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на </a:t>
            </a:r>
            <a:r>
              <a:rPr lang="ru-RU" dirty="0" err="1" smtClean="0"/>
              <a:t>християнстві</a:t>
            </a:r>
            <a:r>
              <a:rPr lang="ru-RU" dirty="0" smtClean="0"/>
              <a:t> </a:t>
            </a:r>
            <a:r>
              <a:rPr lang="ru-RU" dirty="0" err="1" smtClean="0"/>
              <a:t>візантійського</a:t>
            </a:r>
            <a:r>
              <a:rPr lang="ru-RU" dirty="0" smtClean="0"/>
              <a:t> </a:t>
            </a:r>
            <a:r>
              <a:rPr lang="ru-RU" dirty="0" err="1" smtClean="0"/>
              <a:t>зразка</a:t>
            </a:r>
            <a:r>
              <a:rPr lang="ru-RU" dirty="0" smtClean="0"/>
              <a:t>. </a:t>
            </a:r>
            <a:r>
              <a:rPr lang="ru-RU" dirty="0" err="1" smtClean="0"/>
              <a:t>Здійсненню</a:t>
            </a:r>
            <a:r>
              <a:rPr lang="ru-RU" dirty="0" smtClean="0"/>
              <a:t> </a:t>
            </a:r>
            <a:r>
              <a:rPr lang="ru-RU" dirty="0" err="1" smtClean="0"/>
              <a:t>задумів</a:t>
            </a:r>
            <a:r>
              <a:rPr lang="ru-RU" dirty="0" smtClean="0"/>
              <a:t> князя </a:t>
            </a:r>
            <a:r>
              <a:rPr lang="ru-RU" dirty="0" err="1" smtClean="0"/>
              <a:t>посприяв</a:t>
            </a:r>
            <a:r>
              <a:rPr lang="ru-RU" dirty="0" smtClean="0"/>
              <a:t> </a:t>
            </a:r>
            <a:r>
              <a:rPr lang="ru-RU" dirty="0" err="1" smtClean="0"/>
              <a:t>збіг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. </a:t>
            </a:r>
            <a:r>
              <a:rPr lang="ru-RU" dirty="0" err="1" smtClean="0"/>
              <a:t>Візантійський</a:t>
            </a:r>
            <a:r>
              <a:rPr lang="ru-RU" dirty="0" smtClean="0"/>
              <a:t> </a:t>
            </a:r>
            <a:r>
              <a:rPr lang="ru-RU" dirty="0" err="1" smtClean="0"/>
              <a:t>імператор</a:t>
            </a:r>
            <a:r>
              <a:rPr lang="ru-RU" dirty="0" smtClean="0"/>
              <a:t> </a:t>
            </a:r>
            <a:r>
              <a:rPr lang="ru-RU" dirty="0" err="1" smtClean="0"/>
              <a:t>Василій</a:t>
            </a:r>
            <a:r>
              <a:rPr lang="ru-RU" dirty="0" smtClean="0"/>
              <a:t> ІІ </a:t>
            </a:r>
            <a:r>
              <a:rPr lang="ru-RU" dirty="0" err="1" smtClean="0"/>
              <a:t>звернувся</a:t>
            </a:r>
            <a:r>
              <a:rPr lang="ru-RU" dirty="0" smtClean="0"/>
              <a:t> до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проханням</a:t>
            </a:r>
            <a:r>
              <a:rPr lang="ru-RU" dirty="0" smtClean="0"/>
              <a:t> про </a:t>
            </a:r>
            <a:r>
              <a:rPr lang="ru-RU" dirty="0" err="1" smtClean="0"/>
              <a:t>військову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для </a:t>
            </a:r>
            <a:r>
              <a:rPr lang="ru-RU" dirty="0" err="1" smtClean="0"/>
              <a:t>придушення</a:t>
            </a:r>
            <a:r>
              <a:rPr lang="ru-RU" dirty="0" smtClean="0"/>
              <a:t> бунту. </a:t>
            </a:r>
            <a:r>
              <a:rPr lang="ru-RU" dirty="0" err="1" smtClean="0"/>
              <a:t>Київський</a:t>
            </a:r>
            <a:r>
              <a:rPr lang="ru-RU" dirty="0" smtClean="0"/>
              <a:t> князь </a:t>
            </a:r>
            <a:r>
              <a:rPr lang="ru-RU" dirty="0" err="1" smtClean="0"/>
              <a:t>погодився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сестра </a:t>
            </a:r>
            <a:r>
              <a:rPr lang="ru-RU" dirty="0" err="1" smtClean="0"/>
              <a:t>імператора</a:t>
            </a:r>
            <a:r>
              <a:rPr lang="ru-RU" dirty="0" smtClean="0"/>
              <a:t> Анна стане </a:t>
            </a:r>
            <a:r>
              <a:rPr lang="ru-RU" dirty="0" err="1" smtClean="0"/>
              <a:t>його</a:t>
            </a:r>
            <a:r>
              <a:rPr lang="ru-RU" dirty="0" smtClean="0"/>
              <a:t> дружиною. </a:t>
            </a:r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 smtClean="0"/>
              <a:t>примусила</a:t>
            </a:r>
            <a:r>
              <a:rPr lang="ru-RU" dirty="0" smtClean="0"/>
              <a:t> </a:t>
            </a:r>
            <a:r>
              <a:rPr lang="ru-RU" dirty="0" err="1" smtClean="0"/>
              <a:t>Василія</a:t>
            </a:r>
            <a:r>
              <a:rPr lang="ru-RU" dirty="0" smtClean="0"/>
              <a:t> ІІ </a:t>
            </a:r>
            <a:r>
              <a:rPr lang="ru-RU" dirty="0" err="1" smtClean="0"/>
              <a:t>погодитися</a:t>
            </a:r>
            <a:r>
              <a:rPr lang="ru-RU" dirty="0" smtClean="0"/>
              <a:t> на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за </a:t>
            </a:r>
            <a:r>
              <a:rPr lang="ru-RU" dirty="0" err="1" smtClean="0"/>
              <a:t>традицією</a:t>
            </a:r>
            <a:r>
              <a:rPr lang="ru-RU" dirty="0" smtClean="0"/>
              <a:t> </a:t>
            </a:r>
            <a:r>
              <a:rPr lang="ru-RU" dirty="0" err="1" smtClean="0"/>
              <a:t>візантійські</a:t>
            </a:r>
            <a:r>
              <a:rPr lang="ru-RU" dirty="0" smtClean="0"/>
              <a:t> </a:t>
            </a:r>
            <a:r>
              <a:rPr lang="ru-RU" dirty="0" err="1" smtClean="0"/>
              <a:t>принцеси</a:t>
            </a:r>
            <a:r>
              <a:rPr lang="ru-RU" dirty="0" smtClean="0"/>
              <a:t> </a:t>
            </a:r>
            <a:r>
              <a:rPr lang="ru-RU" dirty="0" err="1" smtClean="0"/>
              <a:t>виходили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рівних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krmap.su/program2010/uh7/history7_files/image0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344816" cy="498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566124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sz="2800" i="1" dirty="0" err="1" smtClean="0"/>
              <a:t>Хрещення</a:t>
            </a:r>
            <a:r>
              <a:rPr lang="ru-RU" sz="2800" i="1" dirty="0" smtClean="0"/>
              <a:t> князя </a:t>
            </a:r>
            <a:r>
              <a:rPr lang="ru-RU" sz="2800" i="1" dirty="0" err="1" smtClean="0"/>
              <a:t>Володимира</a:t>
            </a:r>
            <a:r>
              <a:rPr lang="ru-RU" i="1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612068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того як </a:t>
            </a:r>
            <a:r>
              <a:rPr lang="ru-RU" dirty="0" err="1" smtClean="0"/>
              <a:t>військо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князя </a:t>
            </a:r>
            <a:r>
              <a:rPr lang="ru-RU" dirty="0" err="1" smtClean="0"/>
              <a:t>допомогло</a:t>
            </a:r>
            <a:r>
              <a:rPr lang="ru-RU" dirty="0" smtClean="0"/>
              <a:t> </a:t>
            </a:r>
            <a:r>
              <a:rPr lang="ru-RU" dirty="0" err="1" smtClean="0"/>
              <a:t>імператору</a:t>
            </a:r>
            <a:r>
              <a:rPr lang="ru-RU" dirty="0" smtClean="0"/>
              <a:t> </a:t>
            </a:r>
            <a:r>
              <a:rPr lang="ru-RU" dirty="0" err="1" smtClean="0"/>
              <a:t>придушити</a:t>
            </a:r>
            <a:r>
              <a:rPr lang="ru-RU" dirty="0" smtClean="0"/>
              <a:t> заколот, </a:t>
            </a:r>
            <a:r>
              <a:rPr lang="ru-RU" dirty="0" err="1" smtClean="0"/>
              <a:t>Василій</a:t>
            </a:r>
            <a:r>
              <a:rPr lang="ru-RU" dirty="0" smtClean="0"/>
              <a:t> ІІ </a:t>
            </a:r>
            <a:r>
              <a:rPr lang="ru-RU" dirty="0" err="1" smtClean="0"/>
              <a:t>відмовився</a:t>
            </a:r>
            <a:r>
              <a:rPr lang="ru-RU" dirty="0" smtClean="0"/>
              <a:t> </a:t>
            </a:r>
            <a:r>
              <a:rPr lang="ru-RU" dirty="0" err="1" smtClean="0"/>
              <a:t>віддати</a:t>
            </a:r>
            <a:r>
              <a:rPr lang="ru-RU" dirty="0" smtClean="0"/>
              <a:t> свою сестру за </a:t>
            </a:r>
            <a:r>
              <a:rPr lang="ru-RU" dirty="0" err="1" smtClean="0"/>
              <a:t>Володимира</a:t>
            </a:r>
            <a:r>
              <a:rPr lang="ru-RU" dirty="0" smtClean="0"/>
              <a:t>. Для того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примусити</a:t>
            </a:r>
            <a:r>
              <a:rPr lang="ru-RU" dirty="0" smtClean="0"/>
              <a:t> </a:t>
            </a:r>
            <a:r>
              <a:rPr lang="ru-RU" dirty="0" err="1" smtClean="0"/>
              <a:t>Василія</a:t>
            </a:r>
            <a:r>
              <a:rPr lang="ru-RU" dirty="0" smtClean="0"/>
              <a:t> ІІ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обіцянку</a:t>
            </a:r>
            <a:r>
              <a:rPr lang="ru-RU" dirty="0" smtClean="0"/>
              <a:t>, князь </a:t>
            </a:r>
            <a:r>
              <a:rPr lang="ru-RU" dirty="0" err="1" smtClean="0"/>
              <a:t>Володимир</a:t>
            </a:r>
            <a:r>
              <a:rPr lang="ru-RU" dirty="0" smtClean="0"/>
              <a:t> у 988 р. </a:t>
            </a:r>
            <a:r>
              <a:rPr lang="ru-RU" dirty="0" err="1" smtClean="0"/>
              <a:t>захопив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Херсонес (</a:t>
            </a:r>
            <a:r>
              <a:rPr lang="ru-RU" dirty="0" err="1" smtClean="0"/>
              <a:t>Корсунь</a:t>
            </a:r>
            <a:r>
              <a:rPr lang="ru-RU" dirty="0" smtClean="0"/>
              <a:t>) — оплот </a:t>
            </a:r>
            <a:r>
              <a:rPr lang="ru-RU" dirty="0" err="1" smtClean="0"/>
              <a:t>візантійського</a:t>
            </a:r>
            <a:r>
              <a:rPr lang="ru-RU" dirty="0" smtClean="0"/>
              <a:t> </a:t>
            </a:r>
            <a:r>
              <a:rPr lang="ru-RU" dirty="0" err="1" smtClean="0"/>
              <a:t>панування</a:t>
            </a:r>
            <a:r>
              <a:rPr lang="ru-RU" dirty="0" smtClean="0"/>
              <a:t> на </a:t>
            </a:r>
            <a:r>
              <a:rPr lang="ru-RU" dirty="0" err="1" smtClean="0"/>
              <a:t>Кримському</a:t>
            </a:r>
            <a:r>
              <a:rPr lang="ru-RU" dirty="0" smtClean="0"/>
              <a:t> </a:t>
            </a:r>
            <a:r>
              <a:rPr lang="ru-RU" dirty="0" err="1" smtClean="0"/>
              <a:t>півострові</a:t>
            </a:r>
            <a:r>
              <a:rPr lang="ru-RU" dirty="0" smtClean="0"/>
              <a:t>. </a:t>
            </a:r>
            <a:r>
              <a:rPr lang="ru-RU" dirty="0" err="1" smtClean="0"/>
              <a:t>Імператор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змушений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угоди,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зобов’язав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перед </a:t>
            </a:r>
            <a:r>
              <a:rPr lang="ru-RU" dirty="0" err="1" smtClean="0"/>
              <a:t>шлюбом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Анною </a:t>
            </a:r>
            <a:r>
              <a:rPr lang="ru-RU" dirty="0" err="1" smtClean="0"/>
              <a:t>охреститися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християнка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стати дружиною </a:t>
            </a:r>
            <a:r>
              <a:rPr lang="ru-RU" dirty="0" err="1" smtClean="0"/>
              <a:t>язичника</a:t>
            </a:r>
            <a:r>
              <a:rPr lang="ru-RU" dirty="0" smtClean="0"/>
              <a:t>. Князь </a:t>
            </a:r>
            <a:r>
              <a:rPr lang="ru-RU" dirty="0" err="1" smtClean="0"/>
              <a:t>погодився</a:t>
            </a:r>
            <a:r>
              <a:rPr lang="ru-RU" dirty="0" smtClean="0"/>
              <a:t> на </a:t>
            </a:r>
            <a:r>
              <a:rPr lang="ru-RU" dirty="0" err="1" smtClean="0"/>
              <a:t>це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охрещення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візантійськими</a:t>
            </a:r>
            <a:r>
              <a:rPr lang="ru-RU" dirty="0" smtClean="0"/>
              <a:t> </a:t>
            </a:r>
            <a:r>
              <a:rPr lang="ru-RU" dirty="0" err="1" smtClean="0"/>
              <a:t>священиками</a:t>
            </a:r>
            <a:r>
              <a:rPr lang="ru-RU" dirty="0" smtClean="0"/>
              <a:t> в </a:t>
            </a:r>
            <a:r>
              <a:rPr lang="ru-RU" dirty="0" err="1" smtClean="0"/>
              <a:t>Херсонесі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узяв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Анною.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подія</a:t>
            </a:r>
            <a:r>
              <a:rPr lang="ru-RU" dirty="0" smtClean="0"/>
              <a:t> </a:t>
            </a:r>
            <a:r>
              <a:rPr lang="ru-RU" dirty="0" err="1" smtClean="0"/>
              <a:t>започаткувала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хрещення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 Повернувшись до </a:t>
            </a:r>
            <a:r>
              <a:rPr lang="ru-RU" dirty="0" err="1" smtClean="0"/>
              <a:t>Києва</a:t>
            </a:r>
            <a:r>
              <a:rPr lang="ru-RU" dirty="0" smtClean="0"/>
              <a:t>,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організував</a:t>
            </a:r>
            <a:r>
              <a:rPr lang="ru-RU" dirty="0" smtClean="0"/>
              <a:t> </a:t>
            </a:r>
            <a:r>
              <a:rPr lang="ru-RU" dirty="0" err="1" smtClean="0"/>
              <a:t>хрещення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FF00"/>
                </a:solidFill>
              </a:rPr>
              <a:t>988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300</TotalTime>
  <Words>1441</Words>
  <Application>Microsoft Office PowerPoint</Application>
  <PresentationFormat>Экран (4:3)</PresentationFormat>
  <Paragraphs>66</Paragraphs>
  <Slides>30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 Київська Русь  за князювання Володимира Великого </vt:lpstr>
      <vt:lpstr>План</vt:lpstr>
      <vt:lpstr>1. Початок правління  Великого князя</vt:lpstr>
      <vt:lpstr> 2. Внутрішньополітичні перетворення</vt:lpstr>
      <vt:lpstr>Слайд 5</vt:lpstr>
      <vt:lpstr>Слайд 6</vt:lpstr>
      <vt:lpstr>3. Запровадження князем Володимиром християнства на Русі</vt:lpstr>
      <vt:lpstr>Слайд 8</vt:lpstr>
      <vt:lpstr>Слайд 9</vt:lpstr>
      <vt:lpstr>Слайд 10</vt:lpstr>
      <vt:lpstr>Слайд 11</vt:lpstr>
      <vt:lpstr>Слайд 12</vt:lpstr>
      <vt:lpstr>Хрещення Русі</vt:lpstr>
      <vt:lpstr>Цікаві факти</vt:lpstr>
      <vt:lpstr>Слайд 15</vt:lpstr>
      <vt:lpstr>Реконструкція Десятинної церкви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5. Останні роки правління</vt:lpstr>
      <vt:lpstr>Великий князь Володимир та Велика княгиня Ольга, яких православна церква вважає святими.</vt:lpstr>
      <vt:lpstr>ВИСНОВКИ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Київська Русь за часи Володимира Великого</dc:title>
  <dc:creator>user</dc:creator>
  <cp:lastModifiedBy>Сергей</cp:lastModifiedBy>
  <cp:revision>94</cp:revision>
  <dcterms:created xsi:type="dcterms:W3CDTF">2013-02-13T13:33:31Z</dcterms:created>
  <dcterms:modified xsi:type="dcterms:W3CDTF">2013-02-28T07:07:02Z</dcterms:modified>
</cp:coreProperties>
</file>